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slideLayouts/slideLayout11.xml" ContentType="application/vnd.openxmlformats-officedocument.presentationml.slideLayout+xml"/>
  <Override PartName="/ppt/theme/theme11.xml" ContentType="application/vnd.openxmlformats-officedocument.theme+xml"/>
  <Override PartName="/ppt/slideLayouts/slideLayout1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2" r:id="rId3"/>
    <p:sldMasterId id="2147483654" r:id="rId4"/>
    <p:sldMasterId id="2147483656" r:id="rId5"/>
    <p:sldMasterId id="2147483658" r:id="rId6"/>
    <p:sldMasterId id="2147483660" r:id="rId7"/>
    <p:sldMasterId id="2147483662" r:id="rId8"/>
    <p:sldMasterId id="2147483664" r:id="rId9"/>
    <p:sldMasterId id="2147483666" r:id="rId10"/>
    <p:sldMasterId id="2147483668" r:id="rId11"/>
    <p:sldMasterId id="2147483670" r:id="rId12"/>
  </p:sldMasterIdLst>
  <p:notesMasterIdLst>
    <p:notesMasterId r:id="rId75"/>
  </p:notesMasterIdLst>
  <p:sldIdLst>
    <p:sldId id="256" r:id="rId13"/>
    <p:sldId id="257" r:id="rId14"/>
    <p:sldId id="258" r:id="rId15"/>
    <p:sldId id="259" r:id="rId16"/>
    <p:sldId id="260" r:id="rId17"/>
    <p:sldId id="261"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7" r:id="rId38"/>
    <p:sldId id="288" r:id="rId39"/>
    <p:sldId id="289" r:id="rId40"/>
    <p:sldId id="290" r:id="rId41"/>
    <p:sldId id="291" r:id="rId42"/>
    <p:sldId id="315" r:id="rId43"/>
    <p:sldId id="292" r:id="rId44"/>
    <p:sldId id="293" r:id="rId45"/>
    <p:sldId id="294" r:id="rId46"/>
    <p:sldId id="319" r:id="rId47"/>
    <p:sldId id="320" r:id="rId48"/>
    <p:sldId id="321" r:id="rId49"/>
    <p:sldId id="322" r:id="rId50"/>
    <p:sldId id="323" r:id="rId51"/>
    <p:sldId id="324" r:id="rId52"/>
    <p:sldId id="295" r:id="rId53"/>
    <p:sldId id="296" r:id="rId54"/>
    <p:sldId id="297" r:id="rId55"/>
    <p:sldId id="298" r:id="rId56"/>
    <p:sldId id="299" r:id="rId57"/>
    <p:sldId id="300" r:id="rId58"/>
    <p:sldId id="301" r:id="rId59"/>
    <p:sldId id="302" r:id="rId60"/>
    <p:sldId id="303" r:id="rId61"/>
    <p:sldId id="304" r:id="rId62"/>
    <p:sldId id="305" r:id="rId63"/>
    <p:sldId id="306" r:id="rId64"/>
    <p:sldId id="307" r:id="rId65"/>
    <p:sldId id="308" r:id="rId66"/>
    <p:sldId id="309" r:id="rId67"/>
    <p:sldId id="310" r:id="rId68"/>
    <p:sldId id="311" r:id="rId69"/>
    <p:sldId id="312" r:id="rId70"/>
    <p:sldId id="313" r:id="rId71"/>
    <p:sldId id="316" r:id="rId72"/>
    <p:sldId id="317" r:id="rId73"/>
    <p:sldId id="318" r:id="rId74"/>
  </p:sldIdLst>
  <p:sldSz cx="13439775" cy="7559675"/>
  <p:notesSz cx="6858000"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39" autoAdjust="0"/>
    <p:restoredTop sz="94660"/>
  </p:normalViewPr>
  <p:slideViewPr>
    <p:cSldViewPr snapToGrid="0">
      <p:cViewPr varScale="1">
        <p:scale>
          <a:sx n="96" d="100"/>
          <a:sy n="96" d="100"/>
        </p:scale>
        <p:origin x="30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16" Type="http://schemas.openxmlformats.org/officeDocument/2006/relationships/slide" Target="slides/slide4.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slide" Target="slides/slide54.xml"/><Relationship Id="rId74" Type="http://schemas.openxmlformats.org/officeDocument/2006/relationships/slide" Target="slides/slide62.xml"/><Relationship Id="rId79"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49.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59.xml"/><Relationship Id="rId2" Type="http://schemas.openxmlformats.org/officeDocument/2006/relationships/slideMaster" Target="slideMasters/slideMaster2.xml"/><Relationship Id="rId29"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6" name="PlaceHolder 1"/>
          <p:cNvSpPr>
            <a:spLocks noGrp="1" noRot="1" noChangeAspect="1"/>
          </p:cNvSpPr>
          <p:nvPr>
            <p:ph type="sldImg"/>
          </p:nvPr>
        </p:nvSpPr>
        <p:spPr>
          <a:xfrm>
            <a:off x="0" y="812520"/>
            <a:ext cx="0" cy="0"/>
          </a:xfrm>
          <a:prstGeom prst="rect">
            <a:avLst/>
          </a:prstGeom>
          <a:noFill/>
          <a:ln w="0">
            <a:noFill/>
          </a:ln>
        </p:spPr>
        <p:txBody>
          <a:bodyPr lIns="0" tIns="0" rIns="0" bIns="0" anchor="ctr">
            <a:noAutofit/>
          </a:bodyPr>
          <a:lstStyle/>
          <a:p>
            <a:pPr algn="ctr"/>
            <a:r>
              <a:rPr lang="ru-RU" sz="4400" b="0" strike="noStrike" spc="-1">
                <a:solidFill>
                  <a:srgbClr val="000000"/>
                </a:solidFill>
                <a:latin typeface="Arial"/>
              </a:rPr>
              <a:t>Для перемещения страницы щёлкните мышью</a:t>
            </a:r>
          </a:p>
        </p:txBody>
      </p:sp>
      <p:sp>
        <p:nvSpPr>
          <p:cNvPr id="57"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ru-RU" sz="2000" b="0" strike="noStrike" spc="-1">
                <a:solidFill>
                  <a:srgbClr val="000000"/>
                </a:solidFill>
                <a:latin typeface="Arial"/>
              </a:rPr>
              <a:t>Для правки формата примечаний щёлкните мышью</a:t>
            </a:r>
          </a:p>
        </p:txBody>
      </p:sp>
      <p:sp>
        <p:nvSpPr>
          <p:cNvPr id="58"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ru-RU" sz="1400" b="0" strike="noStrike" spc="-1">
                <a:solidFill>
                  <a:srgbClr val="000000"/>
                </a:solidFill>
                <a:latin typeface="Times New Roman"/>
              </a:rPr>
              <a:t>&lt;верхний колонтитул&gt;</a:t>
            </a:r>
          </a:p>
        </p:txBody>
      </p:sp>
      <p:sp>
        <p:nvSpPr>
          <p:cNvPr id="59" name="PlaceHolder 4"/>
          <p:cNvSpPr>
            <a:spLocks noGrp="1"/>
          </p:cNvSpPr>
          <p:nvPr>
            <p:ph type="dt" idx="37"/>
          </p:nvPr>
        </p:nvSpPr>
        <p:spPr>
          <a:xfrm>
            <a:off x="4278960" y="0"/>
            <a:ext cx="3280680" cy="534240"/>
          </a:xfrm>
          <a:prstGeom prst="rect">
            <a:avLst/>
          </a:prstGeom>
          <a:noFill/>
          <a:ln w="0">
            <a:noFill/>
          </a:ln>
        </p:spPr>
        <p:txBody>
          <a:bodyPr lIns="0" tIns="0" rIns="0" bIns="0" anchor="t">
            <a:noAutofit/>
          </a:bodyPr>
          <a:lstStyle>
            <a:lvl1pPr indent="0" algn="r">
              <a:buNone/>
              <a:defRPr lang="ru-RU" sz="1400" b="0" strike="noStrike" spc="-1">
                <a:solidFill>
                  <a:srgbClr val="000000"/>
                </a:solidFill>
                <a:latin typeface="Times New Roman"/>
              </a:defRPr>
            </a:lvl1pPr>
          </a:lstStyle>
          <a:p>
            <a:pPr indent="0" algn="r">
              <a:buNone/>
            </a:pPr>
            <a:r>
              <a:rPr lang="ru-RU" sz="1400" b="0" strike="noStrike" spc="-1">
                <a:solidFill>
                  <a:srgbClr val="000000"/>
                </a:solidFill>
                <a:latin typeface="Times New Roman"/>
              </a:rPr>
              <a:t>&lt;дата/время&gt;</a:t>
            </a:r>
          </a:p>
        </p:txBody>
      </p:sp>
      <p:sp>
        <p:nvSpPr>
          <p:cNvPr id="60" name="PlaceHolder 5"/>
          <p:cNvSpPr>
            <a:spLocks noGrp="1"/>
          </p:cNvSpPr>
          <p:nvPr>
            <p:ph type="ftr" idx="38"/>
          </p:nvPr>
        </p:nvSpPr>
        <p:spPr>
          <a:xfrm>
            <a:off x="0" y="10157400"/>
            <a:ext cx="3280680" cy="534240"/>
          </a:xfrm>
          <a:prstGeom prst="rect">
            <a:avLst/>
          </a:prstGeom>
          <a:noFill/>
          <a:ln w="0">
            <a:noFill/>
          </a:ln>
        </p:spPr>
        <p:txBody>
          <a:bodyPr lIns="0" tIns="0" rIns="0" bIns="0" anchor="b">
            <a:noAutofit/>
          </a:bodyPr>
          <a:lstStyle>
            <a:lvl1pPr indent="0">
              <a:buNone/>
              <a:defRPr lang="ru-RU" sz="1400" b="0" strike="noStrike" spc="-1">
                <a:solidFill>
                  <a:srgbClr val="000000"/>
                </a:solidFill>
                <a:latin typeface="Times New Roman"/>
              </a:defRPr>
            </a:lvl1pPr>
          </a:lstStyle>
          <a:p>
            <a:pPr indent="0">
              <a:buNone/>
            </a:pPr>
            <a:r>
              <a:rPr lang="ru-RU" sz="1400" b="0" strike="noStrike" spc="-1">
                <a:solidFill>
                  <a:srgbClr val="000000"/>
                </a:solidFill>
                <a:latin typeface="Times New Roman"/>
              </a:rPr>
              <a:t>&lt;нижний колонтитул&gt;</a:t>
            </a:r>
          </a:p>
        </p:txBody>
      </p:sp>
      <p:sp>
        <p:nvSpPr>
          <p:cNvPr id="61" name="PlaceHolder 6"/>
          <p:cNvSpPr>
            <a:spLocks noGrp="1"/>
          </p:cNvSpPr>
          <p:nvPr>
            <p:ph type="sldNum" idx="39"/>
          </p:nvPr>
        </p:nvSpPr>
        <p:spPr>
          <a:xfrm>
            <a:off x="4278960" y="10157400"/>
            <a:ext cx="3280680" cy="534240"/>
          </a:xfrm>
          <a:prstGeom prst="rect">
            <a:avLst/>
          </a:prstGeom>
          <a:noFill/>
          <a:ln w="0">
            <a:noFill/>
          </a:ln>
        </p:spPr>
        <p:txBody>
          <a:bodyPr lIns="0" tIns="0" rIns="0" bIns="0" anchor="b">
            <a:noAutofit/>
          </a:bodyPr>
          <a:lstStyle>
            <a:lvl1pPr indent="0" algn="r">
              <a:buNone/>
              <a:defRPr lang="ru-RU" sz="1400" b="0" strike="noStrike" spc="-1">
                <a:solidFill>
                  <a:srgbClr val="000000"/>
                </a:solidFill>
                <a:latin typeface="Times New Roman"/>
              </a:defRPr>
            </a:lvl1pPr>
          </a:lstStyle>
          <a:p>
            <a:pPr indent="0" algn="r">
              <a:buNone/>
            </a:pPr>
            <a:fld id="{8C034A12-86A7-4B70-955D-095E189657E7}" type="slidenum">
              <a:rPr lang="ru-RU" sz="1400" b="0" strike="noStrike" spc="-1">
                <a:solidFill>
                  <a:srgbClr val="000000"/>
                </a:solidFill>
                <a:latin typeface="Times New Roman"/>
              </a:rPr>
              <a:t>‹#›</a:t>
            </a:fld>
            <a:endParaRPr lang="ru-RU"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PlaceHolder 1"/>
          <p:cNvSpPr>
            <a:spLocks noGrp="1" noRot="1" noChangeAspect="1"/>
          </p:cNvSpPr>
          <p:nvPr>
            <p:ph type="sldImg"/>
          </p:nvPr>
        </p:nvSpPr>
        <p:spPr>
          <a:xfrm>
            <a:off x="452438" y="1241425"/>
            <a:ext cx="5949950" cy="3346450"/>
          </a:xfrm>
          <a:prstGeom prst="rect">
            <a:avLst/>
          </a:prstGeom>
          <a:ln w="0">
            <a:noFill/>
          </a:ln>
        </p:spPr>
      </p:sp>
      <p:sp>
        <p:nvSpPr>
          <p:cNvPr id="188" name="PlaceHolder 2"/>
          <p:cNvSpPr>
            <a:spLocks noGrp="1"/>
          </p:cNvSpPr>
          <p:nvPr>
            <p:ph type="body"/>
          </p:nvPr>
        </p:nvSpPr>
        <p:spPr>
          <a:xfrm>
            <a:off x="685800" y="4777200"/>
            <a:ext cx="5483160" cy="3904920"/>
          </a:xfrm>
          <a:prstGeom prst="rect">
            <a:avLst/>
          </a:prstGeom>
          <a:noFill/>
          <a:ln w="0">
            <a:noFill/>
          </a:ln>
        </p:spPr>
        <p:txBody>
          <a:bodyPr lIns="91440" tIns="45720" rIns="91440" bIns="45720" anchor="t">
            <a:noAutofit/>
          </a:bodyPr>
          <a:lstStyle/>
          <a:p>
            <a:pPr marL="216000" indent="-216000">
              <a:buNone/>
            </a:pPr>
            <a:endParaRPr lang="ru-RU" sz="1800" b="0" strike="noStrike" spc="-1">
              <a:solidFill>
                <a:srgbClr val="000000"/>
              </a:solidFill>
              <a:latin typeface="Arial"/>
            </a:endParaRPr>
          </a:p>
        </p:txBody>
      </p:sp>
      <p:sp>
        <p:nvSpPr>
          <p:cNvPr id="189" name="PlaceHolder 3"/>
          <p:cNvSpPr>
            <a:spLocks noGrp="1"/>
          </p:cNvSpPr>
          <p:nvPr>
            <p:ph type="sldNum" idx="40"/>
          </p:nvPr>
        </p:nvSpPr>
        <p:spPr>
          <a:xfrm>
            <a:off x="3884760" y="9428760"/>
            <a:ext cx="2968560" cy="49464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ru-RU" sz="1200" b="0" strike="noStrike" spc="-1">
                <a:solidFill>
                  <a:schemeClr val="dk1"/>
                </a:solidFill>
                <a:latin typeface="+mn-lt"/>
                <a:ea typeface="+mn-ea"/>
              </a:defRPr>
            </a:lvl1pPr>
          </a:lstStyle>
          <a:p>
            <a:pPr indent="0" algn="r" defTabSz="914400">
              <a:lnSpc>
                <a:spcPct val="100000"/>
              </a:lnSpc>
              <a:buNone/>
              <a:tabLst>
                <a:tab pos="0" algn="l"/>
              </a:tabLst>
            </a:pPr>
            <a:fld id="{DE2E21FA-F3CD-4463-8F5E-E8592AB74236}" type="slidenum">
              <a:rPr lang="ru-RU" sz="1200" b="0" strike="noStrike" spc="-1">
                <a:solidFill>
                  <a:schemeClr val="dk1"/>
                </a:solidFill>
                <a:latin typeface="+mn-lt"/>
                <a:ea typeface="+mn-ea"/>
              </a:rPr>
              <a:t>1</a:t>
            </a:fld>
            <a:endParaRPr lang="ru-RU" sz="1200" b="0" strike="noStrike" spc="-1">
              <a:solidFill>
                <a:srgbClr val="000000"/>
              </a:solidFill>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reserve="1">
  <p:cSld name="Титульный слайд">
    <p:spTree>
      <p:nvGrpSpPr>
        <p:cNvPr id="1" name=""/>
        <p:cNvGrpSpPr/>
        <p:nvPr/>
      </p:nvGrpSpPr>
      <p:grpSpPr>
        <a:xfrm>
          <a:off x="0" y="0"/>
          <a:ext cx="0" cy="0"/>
          <a:chOff x="0" y="0"/>
          <a:chExt cx="0" cy="0"/>
        </a:xfrm>
      </p:grpSpPr>
      <p:sp>
        <p:nvSpPr>
          <p:cNvPr id="5" name="PlaceHolder 1"/>
          <p:cNvSpPr>
            <a:spLocks noGrp="1"/>
          </p:cNvSpPr>
          <p:nvPr>
            <p:ph type="title"/>
          </p:nvPr>
        </p:nvSpPr>
        <p:spPr>
          <a:xfrm>
            <a:off x="2019240" y="1479240"/>
            <a:ext cx="9397440" cy="2378160"/>
          </a:xfrm>
          <a:prstGeom prst="rect">
            <a:avLst/>
          </a:prstGeom>
          <a:noFill/>
          <a:ln w="0">
            <a:noFill/>
          </a:ln>
        </p:spPr>
        <p:txBody>
          <a:bodyPr lIns="0" tIns="0" rIns="0" bIns="0" anchor="ctr">
            <a:noAutofit/>
          </a:bodyPr>
          <a:lstStyle/>
          <a:p>
            <a:pPr indent="0" algn="ctr">
              <a:buNone/>
            </a:pPr>
            <a:endParaRPr lang="ru-RU" sz="4400" b="0" strike="noStrike" spc="-1">
              <a:solidFill>
                <a:srgbClr val="000000"/>
              </a:solidFill>
              <a:latin typeface="Arial"/>
            </a:endParaRPr>
          </a:p>
        </p:txBody>
      </p:sp>
      <p:sp>
        <p:nvSpPr>
          <p:cNvPr id="6" name="PlaceHolder 2"/>
          <p:cNvSpPr>
            <a:spLocks noGrp="1"/>
          </p:cNvSpPr>
          <p:nvPr>
            <p:ph/>
          </p:nvPr>
        </p:nvSpPr>
        <p:spPr>
          <a:xfrm>
            <a:off x="1078920" y="1960200"/>
            <a:ext cx="11277720" cy="3963960"/>
          </a:xfrm>
          <a:prstGeom prst="rect">
            <a:avLst/>
          </a:prstGeom>
          <a:noFill/>
          <a:ln w="0">
            <a:noFill/>
          </a:ln>
        </p:spPr>
        <p:txBody>
          <a:bodyPr lIns="0" tIns="0" rIns="0" bIns="0" anchor="t">
            <a:normAutofit/>
          </a:bodyPr>
          <a:lstStyle/>
          <a:p>
            <a:pPr indent="0">
              <a:spcBef>
                <a:spcPts val="1417"/>
              </a:spcBef>
              <a:buNone/>
            </a:pPr>
            <a:endParaRPr lang="ru-RU" sz="3200" b="0" strike="noStrike" spc="-1">
              <a:solidFill>
                <a:srgbClr val="000000"/>
              </a:solidFill>
              <a:latin typeface="Arial"/>
            </a:endParaRPr>
          </a:p>
        </p:txBody>
      </p:sp>
      <p:sp>
        <p:nvSpPr>
          <p:cNvPr id="4" name="PlaceHolder 3"/>
          <p:cNvSpPr>
            <a:spLocks noGrp="1"/>
          </p:cNvSpPr>
          <p:nvPr>
            <p:ph type="ftr" idx="1"/>
          </p:nvPr>
        </p:nvSpPr>
        <p:spPr/>
        <p:txBody>
          <a:bodyPr/>
          <a:lstStyle/>
          <a:p>
            <a:r>
              <a:t>Footer</a:t>
            </a:r>
          </a:p>
        </p:txBody>
      </p:sp>
      <p:sp>
        <p:nvSpPr>
          <p:cNvPr id="2" name="PlaceHolder 4"/>
          <p:cNvSpPr>
            <a:spLocks noGrp="1"/>
          </p:cNvSpPr>
          <p:nvPr>
            <p:ph type="sldNum" idx="2"/>
          </p:nvPr>
        </p:nvSpPr>
        <p:spPr/>
        <p:txBody>
          <a:bodyPr/>
          <a:lstStyle/>
          <a:p>
            <a:fld id="{6C7130C1-CB7F-48F4-AA60-5FB6C6E2A6B5}" type="slidenum">
              <a:t>‹#›</a:t>
            </a:fld>
            <a:endParaRPr/>
          </a:p>
        </p:txBody>
      </p:sp>
      <p:sp>
        <p:nvSpPr>
          <p:cNvPr id="3" name="PlaceHolder 5"/>
          <p:cNvSpPr>
            <a:spLocks noGrp="1"/>
          </p:cNvSpPr>
          <p:nvPr>
            <p:ph type="dt" idx="3"/>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Обычный">
    <p:spTree>
      <p:nvGrpSpPr>
        <p:cNvPr id="1" name=""/>
        <p:cNvGrpSpPr/>
        <p:nvPr/>
      </p:nvGrpSpPr>
      <p:grpSpPr>
        <a:xfrm>
          <a:off x="0" y="0"/>
          <a:ext cx="0" cy="0"/>
          <a:chOff x="0" y="0"/>
          <a:chExt cx="0" cy="0"/>
        </a:xfrm>
      </p:grpSpPr>
      <p:sp>
        <p:nvSpPr>
          <p:cNvPr id="12" name="PlaceHolder 1"/>
          <p:cNvSpPr>
            <a:spLocks noGrp="1"/>
          </p:cNvSpPr>
          <p:nvPr>
            <p:ph type="title"/>
          </p:nvPr>
        </p:nvSpPr>
        <p:spPr>
          <a:xfrm>
            <a:off x="2019240" y="1479240"/>
            <a:ext cx="9397440" cy="2378160"/>
          </a:xfrm>
          <a:prstGeom prst="rect">
            <a:avLst/>
          </a:prstGeom>
          <a:noFill/>
          <a:ln w="0">
            <a:noFill/>
          </a:ln>
        </p:spPr>
        <p:txBody>
          <a:bodyPr lIns="0" tIns="0" rIns="0" bIns="0" anchor="ctr">
            <a:noAutofit/>
          </a:bodyPr>
          <a:lstStyle/>
          <a:p>
            <a:pPr indent="0" algn="ctr">
              <a:buNone/>
            </a:pPr>
            <a:endParaRPr lang="ru-RU" sz="4400" b="0" strike="noStrike" spc="-1">
              <a:solidFill>
                <a:srgbClr val="000000"/>
              </a:solidFill>
              <a:latin typeface="Arial"/>
            </a:endParaRPr>
          </a:p>
        </p:txBody>
      </p:sp>
      <p:sp>
        <p:nvSpPr>
          <p:cNvPr id="13" name="PlaceHolder 2"/>
          <p:cNvSpPr>
            <a:spLocks noGrp="1"/>
          </p:cNvSpPr>
          <p:nvPr>
            <p:ph type="subTitle"/>
          </p:nvPr>
        </p:nvSpPr>
        <p:spPr>
          <a:xfrm>
            <a:off x="1078920" y="1960200"/>
            <a:ext cx="11277720" cy="3963960"/>
          </a:xfrm>
          <a:prstGeom prst="rect">
            <a:avLst/>
          </a:prstGeom>
          <a:noFill/>
          <a:ln w="0">
            <a:noFill/>
          </a:ln>
        </p:spPr>
        <p:txBody>
          <a:bodyPr lIns="0" tIns="0" rIns="0" bIns="0" anchor="ctr">
            <a:noAutofit/>
          </a:bodyPr>
          <a:lstStyle/>
          <a:p>
            <a:pPr indent="0" algn="ctr">
              <a:buNone/>
            </a:pPr>
            <a:endParaRPr lang="ru-RU" sz="3200" b="0" strike="noStrike" spc="-1">
              <a:solidFill>
                <a:srgbClr val="000000"/>
              </a:solidFill>
              <a:latin typeface="Arial"/>
            </a:endParaRPr>
          </a:p>
        </p:txBody>
      </p:sp>
      <p:sp>
        <p:nvSpPr>
          <p:cNvPr id="4" name="PlaceHolder 3"/>
          <p:cNvSpPr>
            <a:spLocks noGrp="1"/>
          </p:cNvSpPr>
          <p:nvPr>
            <p:ph type="ftr" idx="4"/>
          </p:nvPr>
        </p:nvSpPr>
        <p:spPr/>
        <p:txBody>
          <a:bodyPr/>
          <a:lstStyle/>
          <a:p>
            <a:r>
              <a:t>Footer</a:t>
            </a:r>
          </a:p>
        </p:txBody>
      </p:sp>
      <p:sp>
        <p:nvSpPr>
          <p:cNvPr id="5" name="PlaceHolder 4"/>
          <p:cNvSpPr>
            <a:spLocks noGrp="1"/>
          </p:cNvSpPr>
          <p:nvPr>
            <p:ph type="sldNum" idx="5"/>
          </p:nvPr>
        </p:nvSpPr>
        <p:spPr/>
        <p:txBody>
          <a:bodyPr/>
          <a:lstStyle/>
          <a:p>
            <a:fld id="{3E6580B7-EB52-4738-84F6-1F18F874B195}" type="slidenum">
              <a:t>‹#›</a:t>
            </a:fld>
            <a:endParaRPr/>
          </a:p>
        </p:txBody>
      </p:sp>
      <p:sp>
        <p:nvSpPr>
          <p:cNvPr id="6" name="PlaceHolder 5"/>
          <p:cNvSpPr>
            <a:spLocks noGrp="1"/>
          </p:cNvSpPr>
          <p:nvPr>
            <p:ph type="dt" idx="6"/>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PlaceHolder 1"/>
          <p:cNvSpPr>
            <a:spLocks noGrp="1"/>
          </p:cNvSpPr>
          <p:nvPr>
            <p:ph type="ftr" idx="7"/>
          </p:nvPr>
        </p:nvSpPr>
        <p:spPr/>
        <p:txBody>
          <a:bodyPr/>
          <a:lstStyle/>
          <a:p>
            <a:r>
              <a:t>Footer</a:t>
            </a:r>
          </a:p>
        </p:txBody>
      </p:sp>
      <p:sp>
        <p:nvSpPr>
          <p:cNvPr id="3" name="PlaceHolder 2"/>
          <p:cNvSpPr>
            <a:spLocks noGrp="1"/>
          </p:cNvSpPr>
          <p:nvPr>
            <p:ph type="sldNum" idx="8"/>
          </p:nvPr>
        </p:nvSpPr>
        <p:spPr/>
        <p:txBody>
          <a:bodyPr/>
          <a:lstStyle/>
          <a:p>
            <a:fld id="{6497F11B-FF11-4374-A2A0-694568AB8BA4}" type="slidenum">
              <a:t>‹#›</a:t>
            </a:fld>
            <a:endParaRPr/>
          </a:p>
        </p:txBody>
      </p:sp>
      <p:sp>
        <p:nvSpPr>
          <p:cNvPr id="4" name="PlaceHolder 3"/>
          <p:cNvSpPr>
            <a:spLocks noGrp="1"/>
          </p:cNvSpPr>
          <p:nvPr>
            <p:ph type="dt" idx="9"/>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PlaceHolder 1"/>
          <p:cNvSpPr>
            <a:spLocks noGrp="1"/>
          </p:cNvSpPr>
          <p:nvPr>
            <p:ph type="ftr" idx="10"/>
          </p:nvPr>
        </p:nvSpPr>
        <p:spPr/>
        <p:txBody>
          <a:bodyPr/>
          <a:lstStyle/>
          <a:p>
            <a:r>
              <a:t>Footer</a:t>
            </a:r>
          </a:p>
        </p:txBody>
      </p:sp>
      <p:sp>
        <p:nvSpPr>
          <p:cNvPr id="3" name="PlaceHolder 2"/>
          <p:cNvSpPr>
            <a:spLocks noGrp="1"/>
          </p:cNvSpPr>
          <p:nvPr>
            <p:ph type="sldNum" idx="11"/>
          </p:nvPr>
        </p:nvSpPr>
        <p:spPr/>
        <p:txBody>
          <a:bodyPr/>
          <a:lstStyle/>
          <a:p>
            <a:fld id="{A307888F-E0E7-49E6-BC2C-3C0AB72D4AF6}" type="slidenum">
              <a:t>‹#›</a:t>
            </a:fld>
            <a:endParaRPr/>
          </a:p>
        </p:txBody>
      </p:sp>
      <p:sp>
        <p:nvSpPr>
          <p:cNvPr id="4" name="PlaceHolder 3"/>
          <p:cNvSpPr>
            <a:spLocks noGrp="1"/>
          </p:cNvSpPr>
          <p:nvPr>
            <p:ph type="dt" idx="12"/>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5" name="PlaceHolder 1"/>
          <p:cNvSpPr>
            <a:spLocks noGrp="1"/>
          </p:cNvSpPr>
          <p:nvPr>
            <p:ph type="title"/>
          </p:nvPr>
        </p:nvSpPr>
        <p:spPr>
          <a:xfrm>
            <a:off x="2019240" y="1479240"/>
            <a:ext cx="9397440" cy="2378160"/>
          </a:xfrm>
          <a:prstGeom prst="rect">
            <a:avLst/>
          </a:prstGeom>
          <a:noFill/>
          <a:ln w="0">
            <a:noFill/>
          </a:ln>
        </p:spPr>
        <p:txBody>
          <a:bodyPr lIns="0" tIns="0" rIns="0" bIns="0" anchor="ctr">
            <a:noAutofit/>
          </a:bodyPr>
          <a:lstStyle/>
          <a:p>
            <a:pPr indent="0" algn="ctr">
              <a:buNone/>
            </a:pPr>
            <a:endParaRPr lang="ru-RU" sz="4400" b="0" strike="noStrike" spc="-1">
              <a:solidFill>
                <a:srgbClr val="000000"/>
              </a:solidFill>
              <a:latin typeface="Arial"/>
            </a:endParaRPr>
          </a:p>
        </p:txBody>
      </p:sp>
      <p:sp>
        <p:nvSpPr>
          <p:cNvPr id="26" name="PlaceHolder 2"/>
          <p:cNvSpPr>
            <a:spLocks noGrp="1"/>
          </p:cNvSpPr>
          <p:nvPr>
            <p:ph/>
          </p:nvPr>
        </p:nvSpPr>
        <p:spPr>
          <a:xfrm>
            <a:off x="1078920" y="1960200"/>
            <a:ext cx="11277720" cy="3963960"/>
          </a:xfrm>
          <a:prstGeom prst="rect">
            <a:avLst/>
          </a:prstGeom>
          <a:noFill/>
          <a:ln w="0">
            <a:noFill/>
          </a:ln>
        </p:spPr>
        <p:txBody>
          <a:bodyPr lIns="0" tIns="0" rIns="0" bIns="0" anchor="t">
            <a:normAutofit/>
          </a:bodyPr>
          <a:lstStyle/>
          <a:p>
            <a:pPr indent="0">
              <a:spcBef>
                <a:spcPts val="1417"/>
              </a:spcBef>
              <a:buNone/>
            </a:pPr>
            <a:endParaRPr lang="ru-RU" sz="3200" b="0" strike="noStrike" spc="-1">
              <a:solidFill>
                <a:srgbClr val="000000"/>
              </a:solidFill>
              <a:latin typeface="Arial"/>
            </a:endParaRPr>
          </a:p>
        </p:txBody>
      </p:sp>
      <p:sp>
        <p:nvSpPr>
          <p:cNvPr id="4" name="PlaceHolder 3"/>
          <p:cNvSpPr>
            <a:spLocks noGrp="1"/>
          </p:cNvSpPr>
          <p:nvPr>
            <p:ph type="ftr" idx="13"/>
          </p:nvPr>
        </p:nvSpPr>
        <p:spPr/>
        <p:txBody>
          <a:bodyPr/>
          <a:lstStyle/>
          <a:p>
            <a:r>
              <a:t>Footer</a:t>
            </a:r>
          </a:p>
        </p:txBody>
      </p:sp>
      <p:sp>
        <p:nvSpPr>
          <p:cNvPr id="5" name="PlaceHolder 4"/>
          <p:cNvSpPr>
            <a:spLocks noGrp="1"/>
          </p:cNvSpPr>
          <p:nvPr>
            <p:ph type="sldNum" idx="14"/>
          </p:nvPr>
        </p:nvSpPr>
        <p:spPr/>
        <p:txBody>
          <a:bodyPr/>
          <a:lstStyle/>
          <a:p>
            <a:fld id="{8A3D7907-7AF1-4964-B372-9DAE3CF7ED12}" type="slidenum">
              <a:t>‹#›</a:t>
            </a:fld>
            <a:endParaRPr/>
          </a:p>
        </p:txBody>
      </p:sp>
      <p:sp>
        <p:nvSpPr>
          <p:cNvPr id="6" name="PlaceHolder 5"/>
          <p:cNvSpPr>
            <a:spLocks noGrp="1"/>
          </p:cNvSpPr>
          <p:nvPr>
            <p:ph type="dt" idx="15"/>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Заголовок раздела">
    <p:spTree>
      <p:nvGrpSpPr>
        <p:cNvPr id="1" name=""/>
        <p:cNvGrpSpPr/>
        <p:nvPr/>
      </p:nvGrpSpPr>
      <p:grpSpPr>
        <a:xfrm>
          <a:off x="0" y="0"/>
          <a:ext cx="0" cy="0"/>
          <a:chOff x="0" y="0"/>
          <a:chExt cx="0" cy="0"/>
        </a:xfrm>
      </p:grpSpPr>
      <p:sp>
        <p:nvSpPr>
          <p:cNvPr id="2" name="PlaceHolder 1"/>
          <p:cNvSpPr>
            <a:spLocks noGrp="1"/>
          </p:cNvSpPr>
          <p:nvPr>
            <p:ph type="ftr" idx="16"/>
          </p:nvPr>
        </p:nvSpPr>
        <p:spPr/>
        <p:txBody>
          <a:bodyPr/>
          <a:lstStyle/>
          <a:p>
            <a:r>
              <a:t>Footer</a:t>
            </a:r>
          </a:p>
        </p:txBody>
      </p:sp>
      <p:sp>
        <p:nvSpPr>
          <p:cNvPr id="3" name="PlaceHolder 2"/>
          <p:cNvSpPr>
            <a:spLocks noGrp="1"/>
          </p:cNvSpPr>
          <p:nvPr>
            <p:ph type="sldNum" idx="17"/>
          </p:nvPr>
        </p:nvSpPr>
        <p:spPr/>
        <p:txBody>
          <a:bodyPr/>
          <a:lstStyle/>
          <a:p>
            <a:fld id="{614D480A-783E-45B5-9439-4169245A2651}" type="slidenum">
              <a:t>‹#›</a:t>
            </a:fld>
            <a:endParaRPr/>
          </a:p>
        </p:txBody>
      </p:sp>
      <p:sp>
        <p:nvSpPr>
          <p:cNvPr id="4" name="PlaceHolder 3"/>
          <p:cNvSpPr>
            <a:spLocks noGrp="1"/>
          </p:cNvSpPr>
          <p:nvPr>
            <p:ph type="dt" idx="18"/>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6" name="PlaceHolder 1"/>
          <p:cNvSpPr>
            <a:spLocks noGrp="1"/>
          </p:cNvSpPr>
          <p:nvPr>
            <p:ph type="title"/>
          </p:nvPr>
        </p:nvSpPr>
        <p:spPr>
          <a:xfrm>
            <a:off x="2019240" y="1479240"/>
            <a:ext cx="9397440" cy="2378160"/>
          </a:xfrm>
          <a:prstGeom prst="rect">
            <a:avLst/>
          </a:prstGeom>
          <a:noFill/>
          <a:ln w="0">
            <a:noFill/>
          </a:ln>
        </p:spPr>
        <p:txBody>
          <a:bodyPr lIns="0" tIns="0" rIns="0" bIns="0" anchor="ctr">
            <a:noAutofit/>
          </a:bodyPr>
          <a:lstStyle/>
          <a:p>
            <a:pPr indent="0" algn="ctr">
              <a:buNone/>
            </a:pPr>
            <a:endParaRPr lang="ru-RU" sz="4400" b="0" strike="noStrike" spc="-1">
              <a:solidFill>
                <a:srgbClr val="000000"/>
              </a:solidFill>
              <a:latin typeface="Arial"/>
            </a:endParaRPr>
          </a:p>
        </p:txBody>
      </p:sp>
      <p:sp>
        <p:nvSpPr>
          <p:cNvPr id="37" name="PlaceHolder 2"/>
          <p:cNvSpPr>
            <a:spLocks noGrp="1"/>
          </p:cNvSpPr>
          <p:nvPr>
            <p:ph/>
          </p:nvPr>
        </p:nvSpPr>
        <p:spPr>
          <a:xfrm>
            <a:off x="1078920" y="1960200"/>
            <a:ext cx="5503320" cy="3963960"/>
          </a:xfrm>
          <a:prstGeom prst="rect">
            <a:avLst/>
          </a:prstGeom>
          <a:noFill/>
          <a:ln w="0">
            <a:noFill/>
          </a:ln>
        </p:spPr>
        <p:txBody>
          <a:bodyPr lIns="0" tIns="0" rIns="0" bIns="0" anchor="t">
            <a:normAutofit/>
          </a:bodyPr>
          <a:lstStyle/>
          <a:p>
            <a:pPr indent="0">
              <a:spcBef>
                <a:spcPts val="1417"/>
              </a:spcBef>
              <a:buNone/>
            </a:pPr>
            <a:endParaRPr lang="ru-RU" sz="3200" b="0" strike="noStrike" spc="-1">
              <a:solidFill>
                <a:srgbClr val="000000"/>
              </a:solidFill>
              <a:latin typeface="Arial"/>
            </a:endParaRPr>
          </a:p>
        </p:txBody>
      </p:sp>
      <p:sp>
        <p:nvSpPr>
          <p:cNvPr id="38" name="PlaceHolder 3"/>
          <p:cNvSpPr>
            <a:spLocks noGrp="1"/>
          </p:cNvSpPr>
          <p:nvPr>
            <p:ph/>
          </p:nvPr>
        </p:nvSpPr>
        <p:spPr>
          <a:xfrm>
            <a:off x="6857640" y="1960200"/>
            <a:ext cx="5503320" cy="3963960"/>
          </a:xfrm>
          <a:prstGeom prst="rect">
            <a:avLst/>
          </a:prstGeom>
          <a:noFill/>
          <a:ln w="0">
            <a:noFill/>
          </a:ln>
        </p:spPr>
        <p:txBody>
          <a:bodyPr lIns="0" tIns="0" rIns="0" bIns="0" anchor="t">
            <a:normAutofit/>
          </a:bodyPr>
          <a:lstStyle/>
          <a:p>
            <a:pPr indent="0">
              <a:spcBef>
                <a:spcPts val="1417"/>
              </a:spcBef>
              <a:buNone/>
            </a:pPr>
            <a:endParaRPr lang="ru-RU" sz="3200" b="0" strike="noStrike" spc="-1">
              <a:solidFill>
                <a:srgbClr val="000000"/>
              </a:solidFill>
              <a:latin typeface="Arial"/>
            </a:endParaRPr>
          </a:p>
        </p:txBody>
      </p:sp>
      <p:sp>
        <p:nvSpPr>
          <p:cNvPr id="5" name="PlaceHolder 4"/>
          <p:cNvSpPr>
            <a:spLocks noGrp="1"/>
          </p:cNvSpPr>
          <p:nvPr>
            <p:ph type="ftr" idx="19"/>
          </p:nvPr>
        </p:nvSpPr>
        <p:spPr/>
        <p:txBody>
          <a:bodyPr/>
          <a:lstStyle/>
          <a:p>
            <a:r>
              <a:t>Footer</a:t>
            </a:r>
          </a:p>
        </p:txBody>
      </p:sp>
      <p:sp>
        <p:nvSpPr>
          <p:cNvPr id="6" name="PlaceHolder 5"/>
          <p:cNvSpPr>
            <a:spLocks noGrp="1"/>
          </p:cNvSpPr>
          <p:nvPr>
            <p:ph type="sldNum" idx="20"/>
          </p:nvPr>
        </p:nvSpPr>
        <p:spPr/>
        <p:txBody>
          <a:bodyPr/>
          <a:lstStyle/>
          <a:p>
            <a:fld id="{9C651A64-5746-47BC-9473-FF70BE11117B}" type="slidenum">
              <a:t>‹#›</a:t>
            </a:fld>
            <a:endParaRPr/>
          </a:p>
        </p:txBody>
      </p:sp>
      <p:sp>
        <p:nvSpPr>
          <p:cNvPr id="7" name="PlaceHolder 6"/>
          <p:cNvSpPr>
            <a:spLocks noGrp="1"/>
          </p:cNvSpPr>
          <p:nvPr>
            <p:ph type="dt" idx="21"/>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Сравнение">
    <p:spTree>
      <p:nvGrpSpPr>
        <p:cNvPr id="1" name=""/>
        <p:cNvGrpSpPr/>
        <p:nvPr/>
      </p:nvGrpSpPr>
      <p:grpSpPr>
        <a:xfrm>
          <a:off x="0" y="0"/>
          <a:ext cx="0" cy="0"/>
          <a:chOff x="0" y="0"/>
          <a:chExt cx="0" cy="0"/>
        </a:xfrm>
      </p:grpSpPr>
      <p:sp>
        <p:nvSpPr>
          <p:cNvPr id="2" name="PlaceHolder 1"/>
          <p:cNvSpPr>
            <a:spLocks noGrp="1"/>
          </p:cNvSpPr>
          <p:nvPr>
            <p:ph type="ftr" idx="22"/>
          </p:nvPr>
        </p:nvSpPr>
        <p:spPr/>
        <p:txBody>
          <a:bodyPr/>
          <a:lstStyle/>
          <a:p>
            <a:r>
              <a:t>Footer</a:t>
            </a:r>
          </a:p>
        </p:txBody>
      </p:sp>
      <p:sp>
        <p:nvSpPr>
          <p:cNvPr id="3" name="PlaceHolder 2"/>
          <p:cNvSpPr>
            <a:spLocks noGrp="1"/>
          </p:cNvSpPr>
          <p:nvPr>
            <p:ph type="sldNum" idx="23"/>
          </p:nvPr>
        </p:nvSpPr>
        <p:spPr/>
        <p:txBody>
          <a:bodyPr/>
          <a:lstStyle/>
          <a:p>
            <a:fld id="{6F3A9FCD-0485-4EAD-B1B5-FFB6A66DFA6E}" type="slidenum">
              <a:t>‹#›</a:t>
            </a:fld>
            <a:endParaRPr/>
          </a:p>
        </p:txBody>
      </p:sp>
      <p:sp>
        <p:nvSpPr>
          <p:cNvPr id="4" name="PlaceHolder 3"/>
          <p:cNvSpPr>
            <a:spLocks noGrp="1"/>
          </p:cNvSpPr>
          <p:nvPr>
            <p:ph type="dt" idx="24"/>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46" name="PlaceHolder 1"/>
          <p:cNvSpPr>
            <a:spLocks noGrp="1"/>
          </p:cNvSpPr>
          <p:nvPr>
            <p:ph type="title"/>
          </p:nvPr>
        </p:nvSpPr>
        <p:spPr>
          <a:xfrm>
            <a:off x="2019240" y="1479240"/>
            <a:ext cx="9397440" cy="2378160"/>
          </a:xfrm>
          <a:prstGeom prst="rect">
            <a:avLst/>
          </a:prstGeom>
          <a:noFill/>
          <a:ln w="0">
            <a:noFill/>
          </a:ln>
        </p:spPr>
        <p:txBody>
          <a:bodyPr lIns="0" tIns="0" rIns="0" bIns="0" anchor="ctr">
            <a:noAutofit/>
          </a:bodyPr>
          <a:lstStyle/>
          <a:p>
            <a:pPr indent="0" algn="ctr">
              <a:buNone/>
            </a:pPr>
            <a:endParaRPr lang="ru-RU" sz="4400" b="0" strike="noStrike" spc="-1">
              <a:solidFill>
                <a:srgbClr val="000000"/>
              </a:solidFill>
              <a:latin typeface="Arial"/>
            </a:endParaRPr>
          </a:p>
        </p:txBody>
      </p:sp>
      <p:sp>
        <p:nvSpPr>
          <p:cNvPr id="3" name="PlaceHolder 2"/>
          <p:cNvSpPr>
            <a:spLocks noGrp="1"/>
          </p:cNvSpPr>
          <p:nvPr>
            <p:ph type="ftr" idx="25"/>
          </p:nvPr>
        </p:nvSpPr>
        <p:spPr/>
        <p:txBody>
          <a:bodyPr/>
          <a:lstStyle/>
          <a:p>
            <a:r>
              <a:t>Footer</a:t>
            </a:r>
          </a:p>
        </p:txBody>
      </p:sp>
      <p:sp>
        <p:nvSpPr>
          <p:cNvPr id="4" name="PlaceHolder 3"/>
          <p:cNvSpPr>
            <a:spLocks noGrp="1"/>
          </p:cNvSpPr>
          <p:nvPr>
            <p:ph type="sldNum" idx="26"/>
          </p:nvPr>
        </p:nvSpPr>
        <p:spPr/>
        <p:txBody>
          <a:bodyPr/>
          <a:lstStyle/>
          <a:p>
            <a:fld id="{F6D4EE7D-90CE-4C1E-A666-01C33514D1B1}" type="slidenum">
              <a:t>‹#›</a:t>
            </a:fld>
            <a:endParaRPr/>
          </a:p>
        </p:txBody>
      </p:sp>
      <p:sp>
        <p:nvSpPr>
          <p:cNvPr id="5" name="PlaceHolder 4"/>
          <p:cNvSpPr>
            <a:spLocks noGrp="1"/>
          </p:cNvSpPr>
          <p:nvPr>
            <p:ph type="dt" idx="27"/>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PlaceHolder 1"/>
          <p:cNvSpPr>
            <a:spLocks noGrp="1"/>
          </p:cNvSpPr>
          <p:nvPr>
            <p:ph type="ftr" idx="28"/>
          </p:nvPr>
        </p:nvSpPr>
        <p:spPr/>
        <p:txBody>
          <a:bodyPr/>
          <a:lstStyle/>
          <a:p>
            <a:r>
              <a:t>Footer</a:t>
            </a:r>
          </a:p>
        </p:txBody>
      </p:sp>
      <p:sp>
        <p:nvSpPr>
          <p:cNvPr id="3" name="PlaceHolder 2"/>
          <p:cNvSpPr>
            <a:spLocks noGrp="1"/>
          </p:cNvSpPr>
          <p:nvPr>
            <p:ph type="sldNum" idx="29"/>
          </p:nvPr>
        </p:nvSpPr>
        <p:spPr/>
        <p:txBody>
          <a:bodyPr/>
          <a:lstStyle/>
          <a:p>
            <a:fld id="{A9E9ABA2-1161-4B57-9876-2884AF9BED69}" type="slidenum">
              <a:t>‹#›</a:t>
            </a:fld>
            <a:endParaRPr/>
          </a:p>
        </p:txBody>
      </p:sp>
      <p:sp>
        <p:nvSpPr>
          <p:cNvPr id="4" name="PlaceHolder 3"/>
          <p:cNvSpPr>
            <a:spLocks noGrp="1"/>
          </p:cNvSpPr>
          <p:nvPr>
            <p:ph type="dt" idx="30"/>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Объект с подписью">
    <p:spTree>
      <p:nvGrpSpPr>
        <p:cNvPr id="1" name=""/>
        <p:cNvGrpSpPr/>
        <p:nvPr/>
      </p:nvGrpSpPr>
      <p:grpSpPr>
        <a:xfrm>
          <a:off x="0" y="0"/>
          <a:ext cx="0" cy="0"/>
          <a:chOff x="0" y="0"/>
          <a:chExt cx="0" cy="0"/>
        </a:xfrm>
      </p:grpSpPr>
      <p:sp>
        <p:nvSpPr>
          <p:cNvPr id="2" name="PlaceHolder 1"/>
          <p:cNvSpPr>
            <a:spLocks noGrp="1"/>
          </p:cNvSpPr>
          <p:nvPr>
            <p:ph type="ftr" idx="31"/>
          </p:nvPr>
        </p:nvSpPr>
        <p:spPr/>
        <p:txBody>
          <a:bodyPr/>
          <a:lstStyle/>
          <a:p>
            <a:r>
              <a:t>Footer</a:t>
            </a:r>
          </a:p>
        </p:txBody>
      </p:sp>
      <p:sp>
        <p:nvSpPr>
          <p:cNvPr id="3" name="PlaceHolder 2"/>
          <p:cNvSpPr>
            <a:spLocks noGrp="1"/>
          </p:cNvSpPr>
          <p:nvPr>
            <p:ph type="sldNum" idx="32"/>
          </p:nvPr>
        </p:nvSpPr>
        <p:spPr/>
        <p:txBody>
          <a:bodyPr/>
          <a:lstStyle/>
          <a:p>
            <a:fld id="{8194F65C-09EE-427E-9729-7FA8CE0E538A}" type="slidenum">
              <a:t>‹#›</a:t>
            </a:fld>
            <a:endParaRPr/>
          </a:p>
        </p:txBody>
      </p:sp>
      <p:sp>
        <p:nvSpPr>
          <p:cNvPr id="4" name="PlaceHolder 3"/>
          <p:cNvSpPr>
            <a:spLocks noGrp="1"/>
          </p:cNvSpPr>
          <p:nvPr>
            <p:ph type="dt" idx="33"/>
          </p:nvPr>
        </p:nvSpPr>
        <p:spPr/>
        <p:txBody>
          <a:body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Рисунок с подписью">
    <p:spTree>
      <p:nvGrpSpPr>
        <p:cNvPr id="1" name=""/>
        <p:cNvGrpSpPr/>
        <p:nvPr/>
      </p:nvGrpSpPr>
      <p:grpSpPr>
        <a:xfrm>
          <a:off x="0" y="0"/>
          <a:ext cx="0" cy="0"/>
          <a:chOff x="0" y="0"/>
          <a:chExt cx="0" cy="0"/>
        </a:xfrm>
      </p:grpSpPr>
      <p:sp>
        <p:nvSpPr>
          <p:cNvPr id="2" name="PlaceHolder 1"/>
          <p:cNvSpPr>
            <a:spLocks noGrp="1"/>
          </p:cNvSpPr>
          <p:nvPr>
            <p:ph type="ftr" idx="34"/>
          </p:nvPr>
        </p:nvSpPr>
        <p:spPr/>
        <p:txBody>
          <a:bodyPr/>
          <a:lstStyle/>
          <a:p>
            <a:r>
              <a:t>Footer</a:t>
            </a:r>
          </a:p>
        </p:txBody>
      </p:sp>
      <p:sp>
        <p:nvSpPr>
          <p:cNvPr id="3" name="PlaceHolder 2"/>
          <p:cNvSpPr>
            <a:spLocks noGrp="1"/>
          </p:cNvSpPr>
          <p:nvPr>
            <p:ph type="sldNum" idx="35"/>
          </p:nvPr>
        </p:nvSpPr>
        <p:spPr/>
        <p:txBody>
          <a:bodyPr/>
          <a:lstStyle/>
          <a:p>
            <a:fld id="{9BA4248D-2C7B-4CC0-A305-27CF80591571}" type="slidenum">
              <a:t>‹#›</a:t>
            </a:fld>
            <a:endParaRPr/>
          </a:p>
        </p:txBody>
      </p:sp>
      <p:sp>
        <p:nvSpPr>
          <p:cNvPr id="4" name="PlaceHolder 3"/>
          <p:cNvSpPr>
            <a:spLocks noGrp="1"/>
          </p:cNvSpPr>
          <p:nvPr>
            <p:ph type="dt" idx="36"/>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1.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2019240" y="1479240"/>
            <a:ext cx="9397440" cy="2378160"/>
          </a:xfrm>
          <a:prstGeom prst="rect">
            <a:avLst/>
          </a:prstGeom>
          <a:noFill/>
          <a:ln w="0">
            <a:noFill/>
          </a:ln>
        </p:spPr>
        <p:txBody>
          <a:bodyPr lIns="0" tIns="0" rIns="0" bIns="0" anchor="ctr">
            <a:noAutofit/>
          </a:bodyPr>
          <a:lstStyle/>
          <a:p>
            <a:pPr indent="0">
              <a:buNone/>
            </a:pPr>
            <a:r>
              <a:rPr lang="ru-RU" sz="1800" b="0" strike="noStrike" spc="-1">
                <a:solidFill>
                  <a:srgbClr val="000000"/>
                </a:solidFill>
                <a:latin typeface="Arial"/>
              </a:rPr>
              <a:t>Для правки текста заглавия щёлкните мышью</a:t>
            </a:r>
          </a:p>
        </p:txBody>
      </p:sp>
      <p:sp>
        <p:nvSpPr>
          <p:cNvPr id="6" name="PlaceHolder 2"/>
          <p:cNvSpPr>
            <a:spLocks noGrp="1"/>
          </p:cNvSpPr>
          <p:nvPr>
            <p:ph type="body"/>
          </p:nvPr>
        </p:nvSpPr>
        <p:spPr>
          <a:xfrm>
            <a:off x="1078920" y="1960200"/>
            <a:ext cx="11277720" cy="396396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ru-RU" sz="1800" b="0" strike="noStrike" spc="-1">
                <a:solidFill>
                  <a:srgbClr val="000000"/>
                </a:solidFill>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1800" b="0" strike="noStrike" spc="-1">
                <a:solidFill>
                  <a:srgbClr val="000000"/>
                </a:solidFill>
                <a:latin typeface="Arial"/>
              </a:rPr>
              <a:t>Второй уровень структуры</a:t>
            </a:r>
          </a:p>
          <a:p>
            <a:pPr marL="1296000" lvl="2" indent="-288000">
              <a:spcBef>
                <a:spcPts val="850"/>
              </a:spcBef>
              <a:buClr>
                <a:srgbClr val="000000"/>
              </a:buClr>
              <a:buSzPct val="45000"/>
              <a:buFont typeface="Wingdings" charset="2"/>
              <a:buChar char=""/>
            </a:pPr>
            <a:r>
              <a:rPr lang="ru-RU" sz="1800" b="0" strike="noStrike" spc="-1">
                <a:solidFill>
                  <a:srgbClr val="000000"/>
                </a:solidFill>
                <a:latin typeface="Arial"/>
              </a:rPr>
              <a:t>Третий уровень структуры</a:t>
            </a:r>
          </a:p>
          <a:p>
            <a:pPr marL="1728000" lvl="3" indent="-216000">
              <a:spcBef>
                <a:spcPts val="567"/>
              </a:spcBef>
              <a:buClr>
                <a:srgbClr val="000000"/>
              </a:buClr>
              <a:buSzPct val="75000"/>
              <a:buFont typeface="Symbol" charset="2"/>
              <a:buChar char=""/>
            </a:pPr>
            <a:r>
              <a:rPr lang="ru-RU" sz="1800" b="0" strike="noStrike" spc="-1">
                <a:solidFill>
                  <a:srgbClr val="000000"/>
                </a:solidFill>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1800" b="0" strike="noStrike" spc="-1">
                <a:solidFill>
                  <a:srgbClr val="000000"/>
                </a:solidFill>
                <a:latin typeface="Arial"/>
              </a:rPr>
              <a:t>Пятый уровень структуры</a:t>
            </a:r>
          </a:p>
          <a:p>
            <a:pPr marL="2592000" lvl="5" indent="-216000">
              <a:spcBef>
                <a:spcPts val="283"/>
              </a:spcBef>
              <a:buClr>
                <a:srgbClr val="000000"/>
              </a:buClr>
              <a:buSzPct val="45000"/>
              <a:buFont typeface="Wingdings" charset="2"/>
              <a:buChar char=""/>
            </a:pPr>
            <a:r>
              <a:rPr lang="ru-RU" sz="1800" b="0" strike="noStrike" spc="-1">
                <a:solidFill>
                  <a:srgbClr val="000000"/>
                </a:solidFill>
                <a:latin typeface="Arial"/>
              </a:rPr>
              <a:t>Шестой уровень структуры</a:t>
            </a:r>
          </a:p>
          <a:p>
            <a:pPr marL="3024000" lvl="6" indent="-216000">
              <a:spcBef>
                <a:spcPts val="283"/>
              </a:spcBef>
              <a:buClr>
                <a:srgbClr val="000000"/>
              </a:buClr>
              <a:buSzPct val="45000"/>
              <a:buFont typeface="Wingdings" charset="2"/>
              <a:buChar char=""/>
            </a:pPr>
            <a:r>
              <a:rPr lang="ru-RU" sz="1800" b="0" strike="noStrike" spc="-1">
                <a:solidFill>
                  <a:srgbClr val="000000"/>
                </a:solidFill>
                <a:latin typeface="Arial"/>
              </a:rPr>
              <a:t>Седьмой уровень структуры</a:t>
            </a:r>
          </a:p>
        </p:txBody>
      </p:sp>
      <p:sp>
        <p:nvSpPr>
          <p:cNvPr id="2" name="PlaceHolder 3"/>
          <p:cNvSpPr>
            <a:spLocks noGrp="1"/>
          </p:cNvSpPr>
          <p:nvPr>
            <p:ph type="ftr" idx="1"/>
          </p:nvPr>
        </p:nvSpPr>
        <p:spPr>
          <a:xfrm>
            <a:off x="4604400" y="6699600"/>
            <a:ext cx="4226760" cy="3607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ru-RU" sz="1400" b="0" strike="noStrike" spc="-1">
                <a:solidFill>
                  <a:srgbClr val="000000"/>
                </a:solidFill>
                <a:latin typeface="Times New Roman"/>
              </a:defRPr>
            </a:lvl1pPr>
          </a:lstStyle>
          <a:p>
            <a:pPr indent="0" algn="ctr" defTabSz="914400">
              <a:lnSpc>
                <a:spcPct val="100000"/>
              </a:lnSpc>
              <a:buNone/>
              <a:tabLst>
                <a:tab pos="0" algn="l"/>
              </a:tabLst>
            </a:pPr>
            <a:r>
              <a:rPr lang="ru-RU" sz="1400" b="0" strike="noStrike" spc="-1">
                <a:solidFill>
                  <a:srgbClr val="000000"/>
                </a:solidFill>
                <a:latin typeface="Times New Roman"/>
              </a:rPr>
              <a:t>&lt;нижний колонтитул&gt;</a:t>
            </a:r>
          </a:p>
        </p:txBody>
      </p:sp>
      <p:sp>
        <p:nvSpPr>
          <p:cNvPr id="3" name="PlaceHolder 4"/>
          <p:cNvSpPr>
            <a:spLocks noGrp="1"/>
          </p:cNvSpPr>
          <p:nvPr>
            <p:ph type="sldNum" idx="2"/>
          </p:nvPr>
        </p:nvSpPr>
        <p:spPr>
          <a:xfrm>
            <a:off x="9304920" y="6699600"/>
            <a:ext cx="2816640" cy="3607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ru-RU" sz="1200" b="0" strike="noStrike" spc="-1">
                <a:solidFill>
                  <a:schemeClr val="dk1">
                    <a:tint val="75000"/>
                  </a:schemeClr>
                </a:solidFill>
                <a:latin typeface="Arial"/>
              </a:defRPr>
            </a:lvl1pPr>
          </a:lstStyle>
          <a:p>
            <a:pPr indent="0" algn="r" defTabSz="914400">
              <a:lnSpc>
                <a:spcPct val="100000"/>
              </a:lnSpc>
              <a:buNone/>
              <a:tabLst>
                <a:tab pos="0" algn="l"/>
              </a:tabLst>
            </a:pPr>
            <a:fld id="{8A55DD0C-A551-45C7-A88F-8EE4F3D2A736}" type="slidenum">
              <a:rPr lang="ru-RU" sz="1200" b="0" strike="noStrike" spc="-1">
                <a:solidFill>
                  <a:schemeClr val="dk1">
                    <a:tint val="75000"/>
                  </a:schemeClr>
                </a:solidFill>
                <a:latin typeface="Arial"/>
              </a:rPr>
              <a:t>‹#›</a:t>
            </a:fld>
            <a:endParaRPr lang="ru-RU" sz="1200" b="0" strike="noStrike" spc="-1">
              <a:solidFill>
                <a:srgbClr val="000000"/>
              </a:solidFill>
              <a:latin typeface="Times New Roman"/>
            </a:endParaRPr>
          </a:p>
        </p:txBody>
      </p:sp>
      <p:sp>
        <p:nvSpPr>
          <p:cNvPr id="4" name="PlaceHolder 5"/>
          <p:cNvSpPr>
            <a:spLocks noGrp="1"/>
          </p:cNvSpPr>
          <p:nvPr>
            <p:ph type="dt" idx="3"/>
          </p:nvPr>
        </p:nvSpPr>
        <p:spPr>
          <a:xfrm>
            <a:off x="1314000" y="6699600"/>
            <a:ext cx="2816640" cy="360720"/>
          </a:xfrm>
          <a:prstGeom prst="rect">
            <a:avLst/>
          </a:prstGeom>
          <a:noFill/>
          <a:ln w="0">
            <a:noFill/>
          </a:ln>
        </p:spPr>
        <p:txBody>
          <a:bodyPr lIns="91440" tIns="45720" rIns="91440" bIns="45720" anchor="ctr">
            <a:noAutofit/>
          </a:bodyPr>
          <a:lstStyle>
            <a:lvl1pPr indent="0">
              <a:buNone/>
              <a:defRPr lang="ru-RU" sz="1400" b="0" strike="noStrike" spc="-1">
                <a:solidFill>
                  <a:srgbClr val="000000"/>
                </a:solidFill>
                <a:latin typeface="Times New Roman"/>
              </a:defRPr>
            </a:lvl1pPr>
          </a:lstStyle>
          <a:p>
            <a:pPr indent="0">
              <a:buNone/>
            </a:pPr>
            <a:r>
              <a:rPr lang="ru-RU" sz="1400" b="0" strike="noStrike" spc="-1">
                <a:solidFill>
                  <a:srgbClr val="000000"/>
                </a:solidFill>
                <a:latin typeface="Times New Roman"/>
              </a:rPr>
              <a:t>&lt;дата/время&gt;</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2019240" y="1479240"/>
            <a:ext cx="9397440" cy="2378160"/>
          </a:xfrm>
          <a:prstGeom prst="rect">
            <a:avLst/>
          </a:prstGeom>
          <a:noFill/>
          <a:ln w="0">
            <a:noFill/>
          </a:ln>
        </p:spPr>
        <p:txBody>
          <a:bodyPr lIns="0" tIns="0" rIns="0" bIns="0" anchor="ctr">
            <a:noAutofit/>
          </a:bodyPr>
          <a:lstStyle/>
          <a:p>
            <a:pPr indent="0">
              <a:buNone/>
            </a:pPr>
            <a:r>
              <a:rPr lang="ru-RU" sz="1800" b="0" strike="noStrike" spc="-1">
                <a:solidFill>
                  <a:srgbClr val="000000"/>
                </a:solidFill>
                <a:latin typeface="Arial"/>
              </a:rPr>
              <a:t>Для правки текста заглавия щёлкните мышью</a:t>
            </a:r>
          </a:p>
        </p:txBody>
      </p:sp>
      <p:sp>
        <p:nvSpPr>
          <p:cNvPr id="8" name="PlaceHolder 2"/>
          <p:cNvSpPr>
            <a:spLocks noGrp="1"/>
          </p:cNvSpPr>
          <p:nvPr>
            <p:ph type="ftr" idx="4"/>
          </p:nvPr>
        </p:nvSpPr>
        <p:spPr>
          <a:xfrm>
            <a:off x="4604400" y="6699600"/>
            <a:ext cx="4226760" cy="3607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ru-RU" sz="1400" b="0" strike="noStrike" spc="-1">
                <a:solidFill>
                  <a:srgbClr val="000000"/>
                </a:solidFill>
                <a:latin typeface="Times New Roman"/>
              </a:defRPr>
            </a:lvl1pPr>
          </a:lstStyle>
          <a:p>
            <a:pPr indent="0" algn="ctr" defTabSz="914400">
              <a:lnSpc>
                <a:spcPct val="100000"/>
              </a:lnSpc>
              <a:buNone/>
              <a:tabLst>
                <a:tab pos="0" algn="l"/>
              </a:tabLst>
            </a:pPr>
            <a:r>
              <a:rPr lang="ru-RU" sz="1400" b="0" strike="noStrike" spc="-1">
                <a:solidFill>
                  <a:srgbClr val="000000"/>
                </a:solidFill>
                <a:latin typeface="Times New Roman"/>
              </a:rPr>
              <a:t>&lt;нижний колонтитул&gt;</a:t>
            </a:r>
          </a:p>
        </p:txBody>
      </p:sp>
      <p:sp>
        <p:nvSpPr>
          <p:cNvPr id="9" name="PlaceHolder 3"/>
          <p:cNvSpPr>
            <a:spLocks noGrp="1"/>
          </p:cNvSpPr>
          <p:nvPr>
            <p:ph type="sldNum" idx="5"/>
          </p:nvPr>
        </p:nvSpPr>
        <p:spPr>
          <a:xfrm>
            <a:off x="9304920" y="6699600"/>
            <a:ext cx="2816640" cy="3607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ru-RU" sz="1200" b="0" strike="noStrike" spc="-1">
                <a:solidFill>
                  <a:schemeClr val="dk1">
                    <a:tint val="75000"/>
                  </a:schemeClr>
                </a:solidFill>
                <a:latin typeface="Arial"/>
              </a:defRPr>
            </a:lvl1pPr>
          </a:lstStyle>
          <a:p>
            <a:pPr indent="0" algn="r" defTabSz="914400">
              <a:lnSpc>
                <a:spcPct val="100000"/>
              </a:lnSpc>
              <a:buNone/>
              <a:tabLst>
                <a:tab pos="0" algn="l"/>
              </a:tabLst>
            </a:pPr>
            <a:fld id="{E7005F41-6427-4D00-93B5-A0F471244382}" type="slidenum">
              <a:rPr lang="ru-RU" sz="1200" b="0" strike="noStrike" spc="-1">
                <a:solidFill>
                  <a:schemeClr val="dk1">
                    <a:tint val="75000"/>
                  </a:schemeClr>
                </a:solidFill>
                <a:latin typeface="Arial"/>
              </a:rPr>
              <a:t>‹#›</a:t>
            </a:fld>
            <a:endParaRPr lang="ru-RU" sz="1200" b="0" strike="noStrike" spc="-1">
              <a:solidFill>
                <a:srgbClr val="000000"/>
              </a:solidFill>
              <a:latin typeface="Times New Roman"/>
            </a:endParaRPr>
          </a:p>
        </p:txBody>
      </p:sp>
      <p:sp>
        <p:nvSpPr>
          <p:cNvPr id="10" name="PlaceHolder 4"/>
          <p:cNvSpPr>
            <a:spLocks noGrp="1"/>
          </p:cNvSpPr>
          <p:nvPr>
            <p:ph type="dt" idx="6"/>
          </p:nvPr>
        </p:nvSpPr>
        <p:spPr>
          <a:xfrm>
            <a:off x="1314000" y="6699600"/>
            <a:ext cx="2816640" cy="360720"/>
          </a:xfrm>
          <a:prstGeom prst="rect">
            <a:avLst/>
          </a:prstGeom>
          <a:noFill/>
          <a:ln w="0">
            <a:noFill/>
          </a:ln>
        </p:spPr>
        <p:txBody>
          <a:bodyPr lIns="91440" tIns="45720" rIns="91440" bIns="45720" anchor="ctr">
            <a:noAutofit/>
          </a:bodyPr>
          <a:lstStyle>
            <a:lvl1pPr indent="0">
              <a:buNone/>
              <a:defRPr lang="ru-RU" sz="1400" b="0" strike="noStrike" spc="-1">
                <a:solidFill>
                  <a:srgbClr val="000000"/>
                </a:solidFill>
                <a:latin typeface="Times New Roman"/>
              </a:defRPr>
            </a:lvl1pPr>
          </a:lstStyle>
          <a:p>
            <a:pPr indent="0">
              <a:buNone/>
            </a:pPr>
            <a:r>
              <a:rPr lang="ru-RU" sz="1400" b="0" strike="noStrike" spc="-1">
                <a:solidFill>
                  <a:srgbClr val="000000"/>
                </a:solidFill>
                <a:latin typeface="Times New Roman"/>
              </a:rPr>
              <a:t>&lt;дата/время&gt;</a:t>
            </a:r>
          </a:p>
        </p:txBody>
      </p:sp>
      <p:sp>
        <p:nvSpPr>
          <p:cNvPr id="11" name="PlaceHolder 5"/>
          <p:cNvSpPr>
            <a:spLocks noGrp="1"/>
          </p:cNvSpPr>
          <p:nvPr>
            <p:ph type="body"/>
          </p:nvPr>
        </p:nvSpPr>
        <p:spPr>
          <a:xfrm>
            <a:off x="671760" y="1768680"/>
            <a:ext cx="12095280" cy="43840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ru-RU" sz="3200" b="0" strike="noStrike" spc="-1">
                <a:solidFill>
                  <a:srgbClr val="000000"/>
                </a:solidFill>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2800" b="0" strike="noStrike" spc="-1">
                <a:solidFill>
                  <a:srgbClr val="000000"/>
                </a:solidFill>
                <a:latin typeface="Arial"/>
              </a:rPr>
              <a:t>Второй уровень структуры</a:t>
            </a:r>
          </a:p>
          <a:p>
            <a:pPr marL="1296000" lvl="2" indent="-288000">
              <a:spcBef>
                <a:spcPts val="850"/>
              </a:spcBef>
              <a:buClr>
                <a:srgbClr val="000000"/>
              </a:buClr>
              <a:buSzPct val="45000"/>
              <a:buFont typeface="Wingdings" charset="2"/>
              <a:buChar char=""/>
            </a:pPr>
            <a:r>
              <a:rPr lang="ru-RU" sz="2400" b="0" strike="noStrike" spc="-1">
                <a:solidFill>
                  <a:srgbClr val="000000"/>
                </a:solidFill>
                <a:latin typeface="Arial"/>
              </a:rPr>
              <a:t>Третий уровень структуры</a:t>
            </a:r>
          </a:p>
          <a:p>
            <a:pPr marL="1728000" lvl="3" indent="-216000">
              <a:spcBef>
                <a:spcPts val="567"/>
              </a:spcBef>
              <a:buClr>
                <a:srgbClr val="000000"/>
              </a:buClr>
              <a:buSzPct val="75000"/>
              <a:buFont typeface="Symbol" charset="2"/>
              <a:buChar char=""/>
            </a:pPr>
            <a:r>
              <a:rPr lang="ru-RU" sz="2000" b="0" strike="noStrike" spc="-1">
                <a:solidFill>
                  <a:srgbClr val="000000"/>
                </a:solidFill>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2000" b="0" strike="noStrike" spc="-1">
                <a:solidFill>
                  <a:srgbClr val="000000"/>
                </a:solidFill>
                <a:latin typeface="Arial"/>
              </a:rPr>
              <a:t>Пятый уровень структуры</a:t>
            </a:r>
          </a:p>
          <a:p>
            <a:pPr marL="2592000" lvl="5" indent="-216000">
              <a:spcBef>
                <a:spcPts val="283"/>
              </a:spcBef>
              <a:buClr>
                <a:srgbClr val="000000"/>
              </a:buClr>
              <a:buSzPct val="45000"/>
              <a:buFont typeface="Wingdings" charset="2"/>
              <a:buChar char=""/>
            </a:pPr>
            <a:r>
              <a:rPr lang="ru-RU" sz="2000" b="0" strike="noStrike" spc="-1">
                <a:solidFill>
                  <a:srgbClr val="000000"/>
                </a:solidFill>
                <a:latin typeface="Arial"/>
              </a:rPr>
              <a:t>Шестой уровень структуры</a:t>
            </a:r>
          </a:p>
          <a:p>
            <a:pPr marL="3024000" lvl="6" indent="-216000">
              <a:spcBef>
                <a:spcPts val="283"/>
              </a:spcBef>
              <a:buClr>
                <a:srgbClr val="000000"/>
              </a:buClr>
              <a:buSzPct val="45000"/>
              <a:buFont typeface="Wingdings" charset="2"/>
              <a:buChar char=""/>
            </a:pPr>
            <a:r>
              <a:rPr lang="ru-RU" sz="2000" b="0" strike="noStrike" spc="-1">
                <a:solidFill>
                  <a:srgbClr val="000000"/>
                </a:solidFill>
                <a:latin typeface="Arial"/>
              </a:rPr>
              <a:t>Седьмой уровень структуры</a:t>
            </a:r>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PlaceHolder 1"/>
          <p:cNvSpPr>
            <a:spLocks noGrp="1"/>
          </p:cNvSpPr>
          <p:nvPr>
            <p:ph type="ftr" idx="7"/>
          </p:nvPr>
        </p:nvSpPr>
        <p:spPr>
          <a:xfrm>
            <a:off x="4604400" y="6699600"/>
            <a:ext cx="4226760" cy="3607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ru-RU" sz="1400" b="0" strike="noStrike" spc="-1">
                <a:solidFill>
                  <a:srgbClr val="000000"/>
                </a:solidFill>
                <a:latin typeface="Times New Roman"/>
              </a:defRPr>
            </a:lvl1pPr>
          </a:lstStyle>
          <a:p>
            <a:pPr indent="0" algn="ctr" defTabSz="914400">
              <a:lnSpc>
                <a:spcPct val="100000"/>
              </a:lnSpc>
              <a:buNone/>
              <a:tabLst>
                <a:tab pos="0" algn="l"/>
              </a:tabLst>
            </a:pPr>
            <a:r>
              <a:rPr lang="ru-RU" sz="1400" b="0" strike="noStrike" spc="-1">
                <a:solidFill>
                  <a:srgbClr val="000000"/>
                </a:solidFill>
                <a:latin typeface="Times New Roman"/>
              </a:rPr>
              <a:t>&lt;нижний колонтитул&gt;</a:t>
            </a:r>
          </a:p>
        </p:txBody>
      </p:sp>
      <p:sp>
        <p:nvSpPr>
          <p:cNvPr id="15" name="PlaceHolder 2"/>
          <p:cNvSpPr>
            <a:spLocks noGrp="1"/>
          </p:cNvSpPr>
          <p:nvPr>
            <p:ph type="sldNum" idx="8"/>
          </p:nvPr>
        </p:nvSpPr>
        <p:spPr>
          <a:xfrm>
            <a:off x="9304920" y="6699600"/>
            <a:ext cx="2816640" cy="3607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ru-RU" sz="1200" b="0" strike="noStrike" spc="-1">
                <a:solidFill>
                  <a:schemeClr val="dk1">
                    <a:tint val="75000"/>
                  </a:schemeClr>
                </a:solidFill>
                <a:latin typeface="Arial"/>
              </a:defRPr>
            </a:lvl1pPr>
          </a:lstStyle>
          <a:p>
            <a:pPr indent="0" algn="r" defTabSz="914400">
              <a:lnSpc>
                <a:spcPct val="100000"/>
              </a:lnSpc>
              <a:buNone/>
              <a:tabLst>
                <a:tab pos="0" algn="l"/>
              </a:tabLst>
            </a:pPr>
            <a:fld id="{30F85447-F332-41AE-B368-289D980F3C21}" type="slidenum">
              <a:rPr lang="ru-RU" sz="1200" b="0" strike="noStrike" spc="-1">
                <a:solidFill>
                  <a:schemeClr val="dk1">
                    <a:tint val="75000"/>
                  </a:schemeClr>
                </a:solidFill>
                <a:latin typeface="Arial"/>
              </a:rPr>
              <a:t>‹#›</a:t>
            </a:fld>
            <a:endParaRPr lang="ru-RU" sz="1200" b="0" strike="noStrike" spc="-1">
              <a:solidFill>
                <a:srgbClr val="000000"/>
              </a:solidFill>
              <a:latin typeface="Times New Roman"/>
            </a:endParaRPr>
          </a:p>
        </p:txBody>
      </p:sp>
      <p:sp>
        <p:nvSpPr>
          <p:cNvPr id="16" name="PlaceHolder 3"/>
          <p:cNvSpPr>
            <a:spLocks noGrp="1"/>
          </p:cNvSpPr>
          <p:nvPr>
            <p:ph type="dt" idx="9"/>
          </p:nvPr>
        </p:nvSpPr>
        <p:spPr>
          <a:xfrm>
            <a:off x="1314000" y="6699600"/>
            <a:ext cx="2816640" cy="360720"/>
          </a:xfrm>
          <a:prstGeom prst="rect">
            <a:avLst/>
          </a:prstGeom>
          <a:noFill/>
          <a:ln w="0">
            <a:noFill/>
          </a:ln>
        </p:spPr>
        <p:txBody>
          <a:bodyPr lIns="91440" tIns="45720" rIns="91440" bIns="45720" anchor="ctr">
            <a:noAutofit/>
          </a:bodyPr>
          <a:lstStyle>
            <a:lvl1pPr indent="0">
              <a:buNone/>
              <a:defRPr lang="ru-RU" sz="1400" b="0" strike="noStrike" spc="-1">
                <a:solidFill>
                  <a:srgbClr val="000000"/>
                </a:solidFill>
                <a:latin typeface="Times New Roman"/>
              </a:defRPr>
            </a:lvl1pPr>
          </a:lstStyle>
          <a:p>
            <a:pPr indent="0">
              <a:buNone/>
            </a:pPr>
            <a:r>
              <a:rPr lang="ru-RU" sz="1400" b="0" strike="noStrike" spc="-1">
                <a:solidFill>
                  <a:srgbClr val="000000"/>
                </a:solidFill>
                <a:latin typeface="Times New Roman"/>
              </a:rPr>
              <a:t>&lt;дата/время&gt;</a:t>
            </a:r>
          </a:p>
        </p:txBody>
      </p:sp>
    </p:spTree>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PlaceHolder 1"/>
          <p:cNvSpPr>
            <a:spLocks noGrp="1"/>
          </p:cNvSpPr>
          <p:nvPr>
            <p:ph type="ftr" idx="10"/>
          </p:nvPr>
        </p:nvSpPr>
        <p:spPr>
          <a:xfrm>
            <a:off x="4604400" y="6699600"/>
            <a:ext cx="4226760" cy="3607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ru-RU" sz="1400" b="0" strike="noStrike" spc="-1">
                <a:solidFill>
                  <a:srgbClr val="000000"/>
                </a:solidFill>
                <a:latin typeface="Times New Roman"/>
              </a:defRPr>
            </a:lvl1pPr>
          </a:lstStyle>
          <a:p>
            <a:pPr indent="0" algn="ctr" defTabSz="914400">
              <a:lnSpc>
                <a:spcPct val="100000"/>
              </a:lnSpc>
              <a:buNone/>
              <a:tabLst>
                <a:tab pos="0" algn="l"/>
              </a:tabLst>
            </a:pPr>
            <a:r>
              <a:rPr lang="ru-RU" sz="1400" b="0" strike="noStrike" spc="-1">
                <a:solidFill>
                  <a:srgbClr val="000000"/>
                </a:solidFill>
                <a:latin typeface="Times New Roman"/>
              </a:rPr>
              <a:t>&lt;нижний колонтитул&gt;</a:t>
            </a:r>
          </a:p>
        </p:txBody>
      </p:sp>
      <p:sp>
        <p:nvSpPr>
          <p:cNvPr id="18" name="PlaceHolder 2"/>
          <p:cNvSpPr>
            <a:spLocks noGrp="1"/>
          </p:cNvSpPr>
          <p:nvPr>
            <p:ph type="sldNum" idx="11"/>
          </p:nvPr>
        </p:nvSpPr>
        <p:spPr>
          <a:xfrm>
            <a:off x="9304920" y="6699600"/>
            <a:ext cx="2816640" cy="3607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ru-RU" sz="1200" b="0" strike="noStrike" spc="-1">
                <a:solidFill>
                  <a:schemeClr val="dk1">
                    <a:tint val="75000"/>
                  </a:schemeClr>
                </a:solidFill>
                <a:latin typeface="Arial"/>
              </a:defRPr>
            </a:lvl1pPr>
          </a:lstStyle>
          <a:p>
            <a:pPr indent="0" algn="r" defTabSz="914400">
              <a:lnSpc>
                <a:spcPct val="100000"/>
              </a:lnSpc>
              <a:buNone/>
              <a:tabLst>
                <a:tab pos="0" algn="l"/>
              </a:tabLst>
            </a:pPr>
            <a:fld id="{53B1CC8C-0DD3-4378-A021-85052A1E416A}" type="slidenum">
              <a:rPr lang="ru-RU" sz="1200" b="0" strike="noStrike" spc="-1">
                <a:solidFill>
                  <a:schemeClr val="dk1">
                    <a:tint val="75000"/>
                  </a:schemeClr>
                </a:solidFill>
                <a:latin typeface="Arial"/>
              </a:rPr>
              <a:t>‹#›</a:t>
            </a:fld>
            <a:endParaRPr lang="ru-RU" sz="1200" b="0" strike="noStrike" spc="-1">
              <a:solidFill>
                <a:srgbClr val="000000"/>
              </a:solidFill>
              <a:latin typeface="Times New Roman"/>
            </a:endParaRPr>
          </a:p>
        </p:txBody>
      </p:sp>
      <p:sp>
        <p:nvSpPr>
          <p:cNvPr id="19" name="PlaceHolder 3"/>
          <p:cNvSpPr>
            <a:spLocks noGrp="1"/>
          </p:cNvSpPr>
          <p:nvPr>
            <p:ph type="dt" idx="12"/>
          </p:nvPr>
        </p:nvSpPr>
        <p:spPr>
          <a:xfrm>
            <a:off x="1314000" y="6699600"/>
            <a:ext cx="2816640" cy="360720"/>
          </a:xfrm>
          <a:prstGeom prst="rect">
            <a:avLst/>
          </a:prstGeom>
          <a:noFill/>
          <a:ln w="0">
            <a:noFill/>
          </a:ln>
        </p:spPr>
        <p:txBody>
          <a:bodyPr lIns="91440" tIns="45720" rIns="91440" bIns="45720" anchor="ctr">
            <a:noAutofit/>
          </a:bodyPr>
          <a:lstStyle>
            <a:lvl1pPr indent="0">
              <a:buNone/>
              <a:defRPr lang="ru-RU" sz="1400" b="0" strike="noStrike" spc="-1">
                <a:solidFill>
                  <a:srgbClr val="000000"/>
                </a:solidFill>
                <a:latin typeface="Times New Roman"/>
              </a:defRPr>
            </a:lvl1pPr>
          </a:lstStyle>
          <a:p>
            <a:pPr indent="0">
              <a:buNone/>
            </a:pPr>
            <a:r>
              <a:rPr lang="ru-RU" sz="1400" b="0" strike="noStrike" spc="-1">
                <a:solidFill>
                  <a:srgbClr val="000000"/>
                </a:solidFill>
                <a:latin typeface="Times New Roman"/>
              </a:rPr>
              <a:t>&lt;дата/время&gt;</a:t>
            </a:r>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 name="PlaceHolder 1"/>
          <p:cNvSpPr>
            <a:spLocks noGrp="1"/>
          </p:cNvSpPr>
          <p:nvPr>
            <p:ph type="title"/>
          </p:nvPr>
        </p:nvSpPr>
        <p:spPr>
          <a:xfrm>
            <a:off x="2019240" y="1479240"/>
            <a:ext cx="9397440" cy="2378160"/>
          </a:xfrm>
          <a:prstGeom prst="rect">
            <a:avLst/>
          </a:prstGeom>
          <a:noFill/>
          <a:ln w="0">
            <a:noFill/>
          </a:ln>
        </p:spPr>
        <p:txBody>
          <a:bodyPr lIns="0" tIns="0" rIns="0" bIns="0" anchor="ctr">
            <a:noAutofit/>
          </a:bodyPr>
          <a:lstStyle/>
          <a:p>
            <a:pPr indent="0">
              <a:buNone/>
            </a:pPr>
            <a:r>
              <a:rPr lang="ru-RU" sz="1800" b="0" strike="noStrike" spc="-1">
                <a:solidFill>
                  <a:srgbClr val="000000"/>
                </a:solidFill>
                <a:latin typeface="Arial"/>
              </a:rPr>
              <a:t>Для правки текста заглавия щёлкните мышью</a:t>
            </a:r>
          </a:p>
        </p:txBody>
      </p:sp>
      <p:sp>
        <p:nvSpPr>
          <p:cNvPr id="21" name="PlaceHolder 2"/>
          <p:cNvSpPr>
            <a:spLocks noGrp="1"/>
          </p:cNvSpPr>
          <p:nvPr>
            <p:ph type="body"/>
          </p:nvPr>
        </p:nvSpPr>
        <p:spPr>
          <a:xfrm>
            <a:off x="1078920" y="1960200"/>
            <a:ext cx="11277720" cy="396396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ru-RU" sz="1800" b="0" strike="noStrike" spc="-1">
                <a:solidFill>
                  <a:srgbClr val="000000"/>
                </a:solidFill>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1800" b="0" strike="noStrike" spc="-1">
                <a:solidFill>
                  <a:srgbClr val="000000"/>
                </a:solidFill>
                <a:latin typeface="Arial"/>
              </a:rPr>
              <a:t>Второй уровень структуры</a:t>
            </a:r>
          </a:p>
          <a:p>
            <a:pPr marL="1296000" lvl="2" indent="-288000">
              <a:spcBef>
                <a:spcPts val="850"/>
              </a:spcBef>
              <a:buClr>
                <a:srgbClr val="000000"/>
              </a:buClr>
              <a:buSzPct val="45000"/>
              <a:buFont typeface="Wingdings" charset="2"/>
              <a:buChar char=""/>
            </a:pPr>
            <a:r>
              <a:rPr lang="ru-RU" sz="1800" b="0" strike="noStrike" spc="-1">
                <a:solidFill>
                  <a:srgbClr val="000000"/>
                </a:solidFill>
                <a:latin typeface="Arial"/>
              </a:rPr>
              <a:t>Третий уровень структуры</a:t>
            </a:r>
          </a:p>
          <a:p>
            <a:pPr marL="1728000" lvl="3" indent="-216000">
              <a:spcBef>
                <a:spcPts val="567"/>
              </a:spcBef>
              <a:buClr>
                <a:srgbClr val="000000"/>
              </a:buClr>
              <a:buSzPct val="75000"/>
              <a:buFont typeface="Symbol" charset="2"/>
              <a:buChar char=""/>
            </a:pPr>
            <a:r>
              <a:rPr lang="ru-RU" sz="1800" b="0" strike="noStrike" spc="-1">
                <a:solidFill>
                  <a:srgbClr val="000000"/>
                </a:solidFill>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1800" b="0" strike="noStrike" spc="-1">
                <a:solidFill>
                  <a:srgbClr val="000000"/>
                </a:solidFill>
                <a:latin typeface="Arial"/>
              </a:rPr>
              <a:t>Пятый уровень структуры</a:t>
            </a:r>
          </a:p>
          <a:p>
            <a:pPr marL="2592000" lvl="5" indent="-216000">
              <a:spcBef>
                <a:spcPts val="283"/>
              </a:spcBef>
              <a:buClr>
                <a:srgbClr val="000000"/>
              </a:buClr>
              <a:buSzPct val="45000"/>
              <a:buFont typeface="Wingdings" charset="2"/>
              <a:buChar char=""/>
            </a:pPr>
            <a:r>
              <a:rPr lang="ru-RU" sz="1800" b="0" strike="noStrike" spc="-1">
                <a:solidFill>
                  <a:srgbClr val="000000"/>
                </a:solidFill>
                <a:latin typeface="Arial"/>
              </a:rPr>
              <a:t>Шестой уровень структуры</a:t>
            </a:r>
          </a:p>
          <a:p>
            <a:pPr marL="3024000" lvl="6" indent="-216000">
              <a:spcBef>
                <a:spcPts val="283"/>
              </a:spcBef>
              <a:buClr>
                <a:srgbClr val="000000"/>
              </a:buClr>
              <a:buSzPct val="45000"/>
              <a:buFont typeface="Wingdings" charset="2"/>
              <a:buChar char=""/>
            </a:pPr>
            <a:r>
              <a:rPr lang="ru-RU" sz="1800" b="0" strike="noStrike" spc="-1">
                <a:solidFill>
                  <a:srgbClr val="000000"/>
                </a:solidFill>
                <a:latin typeface="Arial"/>
              </a:rPr>
              <a:t>Седьмой уровень структуры</a:t>
            </a:r>
          </a:p>
        </p:txBody>
      </p:sp>
      <p:sp>
        <p:nvSpPr>
          <p:cNvPr id="22" name="PlaceHolder 3"/>
          <p:cNvSpPr>
            <a:spLocks noGrp="1"/>
          </p:cNvSpPr>
          <p:nvPr>
            <p:ph type="ftr" idx="13"/>
          </p:nvPr>
        </p:nvSpPr>
        <p:spPr>
          <a:xfrm>
            <a:off x="4604400" y="6699600"/>
            <a:ext cx="4226760" cy="3607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ru-RU" sz="1400" b="0" strike="noStrike" spc="-1">
                <a:solidFill>
                  <a:srgbClr val="000000"/>
                </a:solidFill>
                <a:latin typeface="Times New Roman"/>
              </a:defRPr>
            </a:lvl1pPr>
          </a:lstStyle>
          <a:p>
            <a:pPr indent="0" algn="ctr" defTabSz="914400">
              <a:lnSpc>
                <a:spcPct val="100000"/>
              </a:lnSpc>
              <a:buNone/>
              <a:tabLst>
                <a:tab pos="0" algn="l"/>
              </a:tabLst>
            </a:pPr>
            <a:r>
              <a:rPr lang="ru-RU" sz="1400" b="0" strike="noStrike" spc="-1">
                <a:solidFill>
                  <a:srgbClr val="000000"/>
                </a:solidFill>
                <a:latin typeface="Times New Roman"/>
              </a:rPr>
              <a:t>&lt;нижний колонтитул&gt;</a:t>
            </a:r>
          </a:p>
        </p:txBody>
      </p:sp>
      <p:sp>
        <p:nvSpPr>
          <p:cNvPr id="23" name="PlaceHolder 4"/>
          <p:cNvSpPr>
            <a:spLocks noGrp="1"/>
          </p:cNvSpPr>
          <p:nvPr>
            <p:ph type="sldNum" idx="14"/>
          </p:nvPr>
        </p:nvSpPr>
        <p:spPr>
          <a:xfrm>
            <a:off x="9304920" y="6699600"/>
            <a:ext cx="2816640" cy="3607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ru-RU" sz="1200" b="0" strike="noStrike" spc="-1">
                <a:solidFill>
                  <a:schemeClr val="dk1">
                    <a:tint val="75000"/>
                  </a:schemeClr>
                </a:solidFill>
                <a:latin typeface="Arial"/>
              </a:defRPr>
            </a:lvl1pPr>
          </a:lstStyle>
          <a:p>
            <a:pPr indent="0" algn="r" defTabSz="914400">
              <a:lnSpc>
                <a:spcPct val="100000"/>
              </a:lnSpc>
              <a:buNone/>
              <a:tabLst>
                <a:tab pos="0" algn="l"/>
              </a:tabLst>
            </a:pPr>
            <a:fld id="{A720484C-1617-42F0-B7FC-EFF3270D1A83}" type="slidenum">
              <a:rPr lang="ru-RU" sz="1200" b="0" strike="noStrike" spc="-1">
                <a:solidFill>
                  <a:schemeClr val="dk1">
                    <a:tint val="75000"/>
                  </a:schemeClr>
                </a:solidFill>
                <a:latin typeface="Arial"/>
              </a:rPr>
              <a:t>‹#›</a:t>
            </a:fld>
            <a:endParaRPr lang="ru-RU" sz="1200" b="0" strike="noStrike" spc="-1">
              <a:solidFill>
                <a:srgbClr val="000000"/>
              </a:solidFill>
              <a:latin typeface="Times New Roman"/>
            </a:endParaRPr>
          </a:p>
        </p:txBody>
      </p:sp>
      <p:sp>
        <p:nvSpPr>
          <p:cNvPr id="24" name="PlaceHolder 5"/>
          <p:cNvSpPr>
            <a:spLocks noGrp="1"/>
          </p:cNvSpPr>
          <p:nvPr>
            <p:ph type="dt" idx="15"/>
          </p:nvPr>
        </p:nvSpPr>
        <p:spPr>
          <a:xfrm>
            <a:off x="1314000" y="6699600"/>
            <a:ext cx="2816640" cy="360720"/>
          </a:xfrm>
          <a:prstGeom prst="rect">
            <a:avLst/>
          </a:prstGeom>
          <a:noFill/>
          <a:ln w="0">
            <a:noFill/>
          </a:ln>
        </p:spPr>
        <p:txBody>
          <a:bodyPr lIns="91440" tIns="45720" rIns="91440" bIns="45720" anchor="ctr">
            <a:noAutofit/>
          </a:bodyPr>
          <a:lstStyle>
            <a:lvl1pPr indent="0">
              <a:buNone/>
              <a:defRPr lang="ru-RU" sz="1400" b="0" strike="noStrike" spc="-1">
                <a:solidFill>
                  <a:srgbClr val="000000"/>
                </a:solidFill>
                <a:latin typeface="Times New Roman"/>
              </a:defRPr>
            </a:lvl1pPr>
          </a:lstStyle>
          <a:p>
            <a:pPr indent="0">
              <a:buNone/>
            </a:pPr>
            <a:r>
              <a:rPr lang="ru-RU" sz="1400" b="0" strike="noStrike" spc="-1">
                <a:solidFill>
                  <a:srgbClr val="000000"/>
                </a:solidFill>
                <a:latin typeface="Times New Roman"/>
              </a:rPr>
              <a:t>&lt;дата/время&gt;</a:t>
            </a:r>
          </a:p>
        </p:txBody>
      </p:sp>
    </p:spTree>
  </p:cSld>
  <p:clrMap bg1="lt1" tx1="dk1" bg2="lt2" tx2="dk2" accent1="accent1" accent2="accent2" accent3="accent3" accent4="accent4" accent5="accent5" accent6="accent6" hlink="hlink" folHlink="folHlink"/>
  <p:sldLayoutIdLst>
    <p:sldLayoutId id="214748365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PlaceHolder 1"/>
          <p:cNvSpPr>
            <a:spLocks noGrp="1"/>
          </p:cNvSpPr>
          <p:nvPr>
            <p:ph type="ftr" idx="16"/>
          </p:nvPr>
        </p:nvSpPr>
        <p:spPr>
          <a:xfrm>
            <a:off x="4604400" y="6699600"/>
            <a:ext cx="4226760" cy="3607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ru-RU" sz="1400" b="0" strike="noStrike" spc="-1">
                <a:solidFill>
                  <a:srgbClr val="000000"/>
                </a:solidFill>
                <a:latin typeface="Times New Roman"/>
              </a:defRPr>
            </a:lvl1pPr>
          </a:lstStyle>
          <a:p>
            <a:pPr indent="0" algn="ctr" defTabSz="914400">
              <a:lnSpc>
                <a:spcPct val="100000"/>
              </a:lnSpc>
              <a:buNone/>
              <a:tabLst>
                <a:tab pos="0" algn="l"/>
              </a:tabLst>
            </a:pPr>
            <a:r>
              <a:rPr lang="ru-RU" sz="1400" b="0" strike="noStrike" spc="-1">
                <a:solidFill>
                  <a:srgbClr val="000000"/>
                </a:solidFill>
                <a:latin typeface="Times New Roman"/>
              </a:rPr>
              <a:t>&lt;нижний колонтитул&gt;</a:t>
            </a:r>
          </a:p>
        </p:txBody>
      </p:sp>
      <p:sp>
        <p:nvSpPr>
          <p:cNvPr id="28" name="PlaceHolder 2"/>
          <p:cNvSpPr>
            <a:spLocks noGrp="1"/>
          </p:cNvSpPr>
          <p:nvPr>
            <p:ph type="sldNum" idx="17"/>
          </p:nvPr>
        </p:nvSpPr>
        <p:spPr>
          <a:xfrm>
            <a:off x="9304920" y="6699600"/>
            <a:ext cx="2816640" cy="3607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ru-RU" sz="1200" b="0" strike="noStrike" spc="-1">
                <a:solidFill>
                  <a:schemeClr val="dk1">
                    <a:tint val="75000"/>
                  </a:schemeClr>
                </a:solidFill>
                <a:latin typeface="Arial"/>
              </a:defRPr>
            </a:lvl1pPr>
          </a:lstStyle>
          <a:p>
            <a:pPr indent="0" algn="r" defTabSz="914400">
              <a:lnSpc>
                <a:spcPct val="100000"/>
              </a:lnSpc>
              <a:buNone/>
              <a:tabLst>
                <a:tab pos="0" algn="l"/>
              </a:tabLst>
            </a:pPr>
            <a:fld id="{372B2464-38A0-4C0D-963C-6080C4F539FA}" type="slidenum">
              <a:rPr lang="ru-RU" sz="1200" b="0" strike="noStrike" spc="-1">
                <a:solidFill>
                  <a:schemeClr val="dk1">
                    <a:tint val="75000"/>
                  </a:schemeClr>
                </a:solidFill>
                <a:latin typeface="Arial"/>
              </a:rPr>
              <a:t>‹#›</a:t>
            </a:fld>
            <a:endParaRPr lang="ru-RU" sz="1200" b="0" strike="noStrike" spc="-1">
              <a:solidFill>
                <a:srgbClr val="000000"/>
              </a:solidFill>
              <a:latin typeface="Times New Roman"/>
            </a:endParaRPr>
          </a:p>
        </p:txBody>
      </p:sp>
      <p:sp>
        <p:nvSpPr>
          <p:cNvPr id="29" name="PlaceHolder 3"/>
          <p:cNvSpPr>
            <a:spLocks noGrp="1"/>
          </p:cNvSpPr>
          <p:nvPr>
            <p:ph type="dt" idx="18"/>
          </p:nvPr>
        </p:nvSpPr>
        <p:spPr>
          <a:xfrm>
            <a:off x="1314000" y="6699600"/>
            <a:ext cx="2816640" cy="360720"/>
          </a:xfrm>
          <a:prstGeom prst="rect">
            <a:avLst/>
          </a:prstGeom>
          <a:noFill/>
          <a:ln w="0">
            <a:noFill/>
          </a:ln>
        </p:spPr>
        <p:txBody>
          <a:bodyPr lIns="91440" tIns="45720" rIns="91440" bIns="45720" anchor="ctr">
            <a:noAutofit/>
          </a:bodyPr>
          <a:lstStyle>
            <a:lvl1pPr indent="0">
              <a:buNone/>
              <a:defRPr lang="ru-RU" sz="1400" b="0" strike="noStrike" spc="-1">
                <a:solidFill>
                  <a:srgbClr val="000000"/>
                </a:solidFill>
                <a:latin typeface="Times New Roman"/>
              </a:defRPr>
            </a:lvl1pPr>
          </a:lstStyle>
          <a:p>
            <a:pPr indent="0">
              <a:buNone/>
            </a:pPr>
            <a:r>
              <a:rPr lang="ru-RU" sz="1400" b="0" strike="noStrike" spc="-1">
                <a:solidFill>
                  <a:srgbClr val="000000"/>
                </a:solidFill>
                <a:latin typeface="Times New Roman"/>
              </a:rPr>
              <a:t>&lt;дата/время&gt;</a:t>
            </a:r>
          </a:p>
        </p:txBody>
      </p:sp>
    </p:spTree>
  </p:cSld>
  <p:clrMap bg1="lt1" tx1="dk1" bg2="lt2" tx2="dk2" accent1="accent1" accent2="accent2" accent3="accent3" accent4="accent4" accent5="accent5" accent6="accent6" hlink="hlink" folHlink="folHlink"/>
  <p:sldLayoutIdLst>
    <p:sldLayoutId id="214748365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 name="PlaceHolder 1"/>
          <p:cNvSpPr>
            <a:spLocks noGrp="1"/>
          </p:cNvSpPr>
          <p:nvPr>
            <p:ph type="title"/>
          </p:nvPr>
        </p:nvSpPr>
        <p:spPr>
          <a:xfrm>
            <a:off x="2019240" y="1479240"/>
            <a:ext cx="9397440" cy="2378160"/>
          </a:xfrm>
          <a:prstGeom prst="rect">
            <a:avLst/>
          </a:prstGeom>
          <a:noFill/>
          <a:ln w="0">
            <a:noFill/>
          </a:ln>
        </p:spPr>
        <p:txBody>
          <a:bodyPr lIns="0" tIns="0" rIns="0" bIns="0" anchor="ctr">
            <a:noAutofit/>
          </a:bodyPr>
          <a:lstStyle/>
          <a:p>
            <a:pPr indent="0">
              <a:buNone/>
            </a:pPr>
            <a:r>
              <a:rPr lang="ru-RU" sz="1800" b="0" strike="noStrike" spc="-1">
                <a:solidFill>
                  <a:srgbClr val="000000"/>
                </a:solidFill>
                <a:latin typeface="Arial"/>
              </a:rPr>
              <a:t>Для правки текста заглавия щёлкните мышью</a:t>
            </a:r>
          </a:p>
        </p:txBody>
      </p:sp>
      <p:sp>
        <p:nvSpPr>
          <p:cNvPr id="31" name="PlaceHolder 2"/>
          <p:cNvSpPr>
            <a:spLocks noGrp="1"/>
          </p:cNvSpPr>
          <p:nvPr>
            <p:ph type="body"/>
          </p:nvPr>
        </p:nvSpPr>
        <p:spPr>
          <a:xfrm>
            <a:off x="1078920" y="1960200"/>
            <a:ext cx="5503320" cy="396396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ru-RU" sz="1800" b="0" strike="noStrike" spc="-1">
                <a:solidFill>
                  <a:srgbClr val="000000"/>
                </a:solidFill>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1800" b="0" strike="noStrike" spc="-1">
                <a:solidFill>
                  <a:srgbClr val="000000"/>
                </a:solidFill>
                <a:latin typeface="Arial"/>
              </a:rPr>
              <a:t>Второй уровень структуры</a:t>
            </a:r>
          </a:p>
          <a:p>
            <a:pPr marL="1296000" lvl="2" indent="-288000">
              <a:spcBef>
                <a:spcPts val="850"/>
              </a:spcBef>
              <a:buClr>
                <a:srgbClr val="000000"/>
              </a:buClr>
              <a:buSzPct val="45000"/>
              <a:buFont typeface="Wingdings" charset="2"/>
              <a:buChar char=""/>
            </a:pPr>
            <a:r>
              <a:rPr lang="ru-RU" sz="1800" b="0" strike="noStrike" spc="-1">
                <a:solidFill>
                  <a:srgbClr val="000000"/>
                </a:solidFill>
                <a:latin typeface="Arial"/>
              </a:rPr>
              <a:t>Третий уровень структуры</a:t>
            </a:r>
          </a:p>
          <a:p>
            <a:pPr marL="1728000" lvl="3" indent="-216000">
              <a:spcBef>
                <a:spcPts val="567"/>
              </a:spcBef>
              <a:buClr>
                <a:srgbClr val="000000"/>
              </a:buClr>
              <a:buSzPct val="75000"/>
              <a:buFont typeface="Symbol" charset="2"/>
              <a:buChar char=""/>
            </a:pPr>
            <a:r>
              <a:rPr lang="ru-RU" sz="1800" b="0" strike="noStrike" spc="-1">
                <a:solidFill>
                  <a:srgbClr val="000000"/>
                </a:solidFill>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1800" b="0" strike="noStrike" spc="-1">
                <a:solidFill>
                  <a:srgbClr val="000000"/>
                </a:solidFill>
                <a:latin typeface="Arial"/>
              </a:rPr>
              <a:t>Пятый уровень структуры</a:t>
            </a:r>
          </a:p>
          <a:p>
            <a:pPr marL="2592000" lvl="5" indent="-216000">
              <a:spcBef>
                <a:spcPts val="283"/>
              </a:spcBef>
              <a:buClr>
                <a:srgbClr val="000000"/>
              </a:buClr>
              <a:buSzPct val="45000"/>
              <a:buFont typeface="Wingdings" charset="2"/>
              <a:buChar char=""/>
            </a:pPr>
            <a:r>
              <a:rPr lang="ru-RU" sz="1800" b="0" strike="noStrike" spc="-1">
                <a:solidFill>
                  <a:srgbClr val="000000"/>
                </a:solidFill>
                <a:latin typeface="Arial"/>
              </a:rPr>
              <a:t>Шестой уровень структуры</a:t>
            </a:r>
          </a:p>
          <a:p>
            <a:pPr marL="3024000" lvl="6" indent="-216000">
              <a:spcBef>
                <a:spcPts val="283"/>
              </a:spcBef>
              <a:buClr>
                <a:srgbClr val="000000"/>
              </a:buClr>
              <a:buSzPct val="45000"/>
              <a:buFont typeface="Wingdings" charset="2"/>
              <a:buChar char=""/>
            </a:pPr>
            <a:r>
              <a:rPr lang="ru-RU" sz="1800" b="0" strike="noStrike" spc="-1">
                <a:solidFill>
                  <a:srgbClr val="000000"/>
                </a:solidFill>
                <a:latin typeface="Arial"/>
              </a:rPr>
              <a:t>Седьмой уровень структуры</a:t>
            </a:r>
          </a:p>
        </p:txBody>
      </p:sp>
      <p:sp>
        <p:nvSpPr>
          <p:cNvPr id="32" name="PlaceHolder 3"/>
          <p:cNvSpPr>
            <a:spLocks noGrp="1"/>
          </p:cNvSpPr>
          <p:nvPr>
            <p:ph type="body"/>
          </p:nvPr>
        </p:nvSpPr>
        <p:spPr>
          <a:xfrm>
            <a:off x="6858000" y="1960200"/>
            <a:ext cx="5503320" cy="396396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ru-RU" sz="1800" b="0" strike="noStrike" spc="-1">
                <a:solidFill>
                  <a:srgbClr val="000000"/>
                </a:solidFill>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ru-RU" sz="1800" b="0" strike="noStrike" spc="-1">
                <a:solidFill>
                  <a:srgbClr val="000000"/>
                </a:solidFill>
                <a:latin typeface="Arial"/>
              </a:rPr>
              <a:t>Второй уровень структуры</a:t>
            </a:r>
          </a:p>
          <a:p>
            <a:pPr marL="1296000" lvl="2" indent="-288000">
              <a:spcBef>
                <a:spcPts val="850"/>
              </a:spcBef>
              <a:buClr>
                <a:srgbClr val="000000"/>
              </a:buClr>
              <a:buSzPct val="45000"/>
              <a:buFont typeface="Wingdings" charset="2"/>
              <a:buChar char=""/>
            </a:pPr>
            <a:r>
              <a:rPr lang="ru-RU" sz="1800" b="0" strike="noStrike" spc="-1">
                <a:solidFill>
                  <a:srgbClr val="000000"/>
                </a:solidFill>
                <a:latin typeface="Arial"/>
              </a:rPr>
              <a:t>Третий уровень структуры</a:t>
            </a:r>
          </a:p>
          <a:p>
            <a:pPr marL="1728000" lvl="3" indent="-216000">
              <a:spcBef>
                <a:spcPts val="567"/>
              </a:spcBef>
              <a:buClr>
                <a:srgbClr val="000000"/>
              </a:buClr>
              <a:buSzPct val="75000"/>
              <a:buFont typeface="Symbol" charset="2"/>
              <a:buChar char=""/>
            </a:pPr>
            <a:r>
              <a:rPr lang="ru-RU" sz="1800" b="0" strike="noStrike" spc="-1">
                <a:solidFill>
                  <a:srgbClr val="000000"/>
                </a:solidFill>
                <a:latin typeface="Arial"/>
              </a:rPr>
              <a:t>Четвёртый уровень структуры</a:t>
            </a:r>
          </a:p>
          <a:p>
            <a:pPr marL="2160000" lvl="4" indent="-216000">
              <a:spcBef>
                <a:spcPts val="283"/>
              </a:spcBef>
              <a:buClr>
                <a:srgbClr val="000000"/>
              </a:buClr>
              <a:buSzPct val="45000"/>
              <a:buFont typeface="Wingdings" charset="2"/>
              <a:buChar char=""/>
            </a:pPr>
            <a:r>
              <a:rPr lang="ru-RU" sz="1800" b="0" strike="noStrike" spc="-1">
                <a:solidFill>
                  <a:srgbClr val="000000"/>
                </a:solidFill>
                <a:latin typeface="Arial"/>
              </a:rPr>
              <a:t>Пятый уровень структуры</a:t>
            </a:r>
          </a:p>
          <a:p>
            <a:pPr marL="2592000" lvl="5" indent="-216000">
              <a:spcBef>
                <a:spcPts val="283"/>
              </a:spcBef>
              <a:buClr>
                <a:srgbClr val="000000"/>
              </a:buClr>
              <a:buSzPct val="45000"/>
              <a:buFont typeface="Wingdings" charset="2"/>
              <a:buChar char=""/>
            </a:pPr>
            <a:r>
              <a:rPr lang="ru-RU" sz="1800" b="0" strike="noStrike" spc="-1">
                <a:solidFill>
                  <a:srgbClr val="000000"/>
                </a:solidFill>
                <a:latin typeface="Arial"/>
              </a:rPr>
              <a:t>Шестой уровень структуры</a:t>
            </a:r>
          </a:p>
          <a:p>
            <a:pPr marL="3024000" lvl="6" indent="-216000">
              <a:spcBef>
                <a:spcPts val="283"/>
              </a:spcBef>
              <a:buClr>
                <a:srgbClr val="000000"/>
              </a:buClr>
              <a:buSzPct val="45000"/>
              <a:buFont typeface="Wingdings" charset="2"/>
              <a:buChar char=""/>
            </a:pPr>
            <a:r>
              <a:rPr lang="ru-RU" sz="1800" b="0" strike="noStrike" spc="-1">
                <a:solidFill>
                  <a:srgbClr val="000000"/>
                </a:solidFill>
                <a:latin typeface="Arial"/>
              </a:rPr>
              <a:t>Седьмой уровень структуры</a:t>
            </a:r>
          </a:p>
        </p:txBody>
      </p:sp>
      <p:sp>
        <p:nvSpPr>
          <p:cNvPr id="33" name="PlaceHolder 4"/>
          <p:cNvSpPr>
            <a:spLocks noGrp="1"/>
          </p:cNvSpPr>
          <p:nvPr>
            <p:ph type="ftr" idx="19"/>
          </p:nvPr>
        </p:nvSpPr>
        <p:spPr>
          <a:xfrm>
            <a:off x="4604400" y="6699600"/>
            <a:ext cx="4226760" cy="3607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ru-RU" sz="1400" b="0" strike="noStrike" spc="-1">
                <a:solidFill>
                  <a:srgbClr val="000000"/>
                </a:solidFill>
                <a:latin typeface="Times New Roman"/>
              </a:defRPr>
            </a:lvl1pPr>
          </a:lstStyle>
          <a:p>
            <a:pPr indent="0" algn="ctr" defTabSz="914400">
              <a:lnSpc>
                <a:spcPct val="100000"/>
              </a:lnSpc>
              <a:buNone/>
              <a:tabLst>
                <a:tab pos="0" algn="l"/>
              </a:tabLst>
            </a:pPr>
            <a:r>
              <a:rPr lang="ru-RU" sz="1400" b="0" strike="noStrike" spc="-1">
                <a:solidFill>
                  <a:srgbClr val="000000"/>
                </a:solidFill>
                <a:latin typeface="Times New Roman"/>
              </a:rPr>
              <a:t>&lt;нижний колонтитул&gt;</a:t>
            </a:r>
          </a:p>
        </p:txBody>
      </p:sp>
      <p:sp>
        <p:nvSpPr>
          <p:cNvPr id="34" name="PlaceHolder 5"/>
          <p:cNvSpPr>
            <a:spLocks noGrp="1"/>
          </p:cNvSpPr>
          <p:nvPr>
            <p:ph type="sldNum" idx="20"/>
          </p:nvPr>
        </p:nvSpPr>
        <p:spPr>
          <a:xfrm>
            <a:off x="9304920" y="6699600"/>
            <a:ext cx="2816640" cy="3607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ru-RU" sz="1200" b="0" strike="noStrike" spc="-1">
                <a:solidFill>
                  <a:schemeClr val="dk1">
                    <a:tint val="75000"/>
                  </a:schemeClr>
                </a:solidFill>
                <a:latin typeface="Arial"/>
              </a:defRPr>
            </a:lvl1pPr>
          </a:lstStyle>
          <a:p>
            <a:pPr indent="0" algn="r" defTabSz="914400">
              <a:lnSpc>
                <a:spcPct val="100000"/>
              </a:lnSpc>
              <a:buNone/>
              <a:tabLst>
                <a:tab pos="0" algn="l"/>
              </a:tabLst>
            </a:pPr>
            <a:fld id="{B046E2DD-41E3-464A-82F9-E2C295A27285}" type="slidenum">
              <a:rPr lang="ru-RU" sz="1200" b="0" strike="noStrike" spc="-1">
                <a:solidFill>
                  <a:schemeClr val="dk1">
                    <a:tint val="75000"/>
                  </a:schemeClr>
                </a:solidFill>
                <a:latin typeface="Arial"/>
              </a:rPr>
              <a:t>‹#›</a:t>
            </a:fld>
            <a:endParaRPr lang="ru-RU" sz="1200" b="0" strike="noStrike" spc="-1">
              <a:solidFill>
                <a:srgbClr val="000000"/>
              </a:solidFill>
              <a:latin typeface="Times New Roman"/>
            </a:endParaRPr>
          </a:p>
        </p:txBody>
      </p:sp>
      <p:sp>
        <p:nvSpPr>
          <p:cNvPr id="35" name="PlaceHolder 6"/>
          <p:cNvSpPr>
            <a:spLocks noGrp="1"/>
          </p:cNvSpPr>
          <p:nvPr>
            <p:ph type="dt" idx="21"/>
          </p:nvPr>
        </p:nvSpPr>
        <p:spPr>
          <a:xfrm>
            <a:off x="1314000" y="6699600"/>
            <a:ext cx="2816640" cy="360720"/>
          </a:xfrm>
          <a:prstGeom prst="rect">
            <a:avLst/>
          </a:prstGeom>
          <a:noFill/>
          <a:ln w="0">
            <a:noFill/>
          </a:ln>
        </p:spPr>
        <p:txBody>
          <a:bodyPr lIns="91440" tIns="45720" rIns="91440" bIns="45720" anchor="ctr">
            <a:noAutofit/>
          </a:bodyPr>
          <a:lstStyle>
            <a:lvl1pPr indent="0">
              <a:buNone/>
              <a:defRPr lang="ru-RU" sz="1400" b="0" strike="noStrike" spc="-1">
                <a:solidFill>
                  <a:srgbClr val="000000"/>
                </a:solidFill>
                <a:latin typeface="Times New Roman"/>
              </a:defRPr>
            </a:lvl1pPr>
          </a:lstStyle>
          <a:p>
            <a:pPr indent="0">
              <a:buNone/>
            </a:pPr>
            <a:r>
              <a:rPr lang="ru-RU" sz="1400" b="0" strike="noStrike" spc="-1">
                <a:solidFill>
                  <a:srgbClr val="000000"/>
                </a:solidFill>
                <a:latin typeface="Times New Roman"/>
              </a:rPr>
              <a:t>&lt;дата/время&gt;</a:t>
            </a: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 name="PlaceHolder 1"/>
          <p:cNvSpPr>
            <a:spLocks noGrp="1"/>
          </p:cNvSpPr>
          <p:nvPr>
            <p:ph type="ftr" idx="22"/>
          </p:nvPr>
        </p:nvSpPr>
        <p:spPr>
          <a:xfrm>
            <a:off x="4604400" y="6699600"/>
            <a:ext cx="4226760" cy="3607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ru-RU" sz="1400" b="0" strike="noStrike" spc="-1">
                <a:solidFill>
                  <a:srgbClr val="000000"/>
                </a:solidFill>
                <a:latin typeface="Times New Roman"/>
              </a:defRPr>
            </a:lvl1pPr>
          </a:lstStyle>
          <a:p>
            <a:pPr indent="0" algn="ctr" defTabSz="914400">
              <a:lnSpc>
                <a:spcPct val="100000"/>
              </a:lnSpc>
              <a:buNone/>
              <a:tabLst>
                <a:tab pos="0" algn="l"/>
              </a:tabLst>
            </a:pPr>
            <a:r>
              <a:rPr lang="ru-RU" sz="1400" b="0" strike="noStrike" spc="-1">
                <a:solidFill>
                  <a:srgbClr val="000000"/>
                </a:solidFill>
                <a:latin typeface="Times New Roman"/>
              </a:rPr>
              <a:t>&lt;нижний колонтитул&gt;</a:t>
            </a:r>
          </a:p>
        </p:txBody>
      </p:sp>
      <p:sp>
        <p:nvSpPr>
          <p:cNvPr id="40" name="PlaceHolder 2"/>
          <p:cNvSpPr>
            <a:spLocks noGrp="1"/>
          </p:cNvSpPr>
          <p:nvPr>
            <p:ph type="sldNum" idx="23"/>
          </p:nvPr>
        </p:nvSpPr>
        <p:spPr>
          <a:xfrm>
            <a:off x="9304920" y="6699600"/>
            <a:ext cx="2816640" cy="3607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ru-RU" sz="1200" b="0" strike="noStrike" spc="-1">
                <a:solidFill>
                  <a:schemeClr val="dk1">
                    <a:tint val="75000"/>
                  </a:schemeClr>
                </a:solidFill>
                <a:latin typeface="Arial"/>
              </a:defRPr>
            </a:lvl1pPr>
          </a:lstStyle>
          <a:p>
            <a:pPr indent="0" algn="r" defTabSz="914400">
              <a:lnSpc>
                <a:spcPct val="100000"/>
              </a:lnSpc>
              <a:buNone/>
              <a:tabLst>
                <a:tab pos="0" algn="l"/>
              </a:tabLst>
            </a:pPr>
            <a:fld id="{71C72B3F-D618-4466-BB9A-6AA70E4F5B55}" type="slidenum">
              <a:rPr lang="ru-RU" sz="1200" b="0" strike="noStrike" spc="-1">
                <a:solidFill>
                  <a:schemeClr val="dk1">
                    <a:tint val="75000"/>
                  </a:schemeClr>
                </a:solidFill>
                <a:latin typeface="Arial"/>
              </a:rPr>
              <a:t>‹#›</a:t>
            </a:fld>
            <a:endParaRPr lang="ru-RU" sz="1200" b="0" strike="noStrike" spc="-1">
              <a:solidFill>
                <a:srgbClr val="000000"/>
              </a:solidFill>
              <a:latin typeface="Times New Roman"/>
            </a:endParaRPr>
          </a:p>
        </p:txBody>
      </p:sp>
      <p:sp>
        <p:nvSpPr>
          <p:cNvPr id="41" name="PlaceHolder 3"/>
          <p:cNvSpPr>
            <a:spLocks noGrp="1"/>
          </p:cNvSpPr>
          <p:nvPr>
            <p:ph type="dt" idx="24"/>
          </p:nvPr>
        </p:nvSpPr>
        <p:spPr>
          <a:xfrm>
            <a:off x="1314000" y="6699600"/>
            <a:ext cx="2816640" cy="360720"/>
          </a:xfrm>
          <a:prstGeom prst="rect">
            <a:avLst/>
          </a:prstGeom>
          <a:noFill/>
          <a:ln w="0">
            <a:noFill/>
          </a:ln>
        </p:spPr>
        <p:txBody>
          <a:bodyPr lIns="91440" tIns="45720" rIns="91440" bIns="45720" anchor="ctr">
            <a:noAutofit/>
          </a:bodyPr>
          <a:lstStyle>
            <a:lvl1pPr indent="0">
              <a:buNone/>
              <a:defRPr lang="ru-RU" sz="1400" b="0" strike="noStrike" spc="-1">
                <a:solidFill>
                  <a:srgbClr val="000000"/>
                </a:solidFill>
                <a:latin typeface="Times New Roman"/>
              </a:defRPr>
            </a:lvl1pPr>
          </a:lstStyle>
          <a:p>
            <a:pPr indent="0">
              <a:buNone/>
            </a:pPr>
            <a:r>
              <a:rPr lang="ru-RU" sz="1400" b="0" strike="noStrike" spc="-1">
                <a:solidFill>
                  <a:srgbClr val="000000"/>
                </a:solidFill>
                <a:latin typeface="Times New Roman"/>
              </a:rPr>
              <a:t>&lt;дата/время&gt;</a:t>
            </a: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2" name="PlaceHolder 1"/>
          <p:cNvSpPr>
            <a:spLocks noGrp="1"/>
          </p:cNvSpPr>
          <p:nvPr>
            <p:ph type="title"/>
          </p:nvPr>
        </p:nvSpPr>
        <p:spPr>
          <a:xfrm>
            <a:off x="2019240" y="1479240"/>
            <a:ext cx="9397440" cy="2378160"/>
          </a:xfrm>
          <a:prstGeom prst="rect">
            <a:avLst/>
          </a:prstGeom>
          <a:noFill/>
          <a:ln w="0">
            <a:noFill/>
          </a:ln>
        </p:spPr>
        <p:txBody>
          <a:bodyPr lIns="0" tIns="0" rIns="0" bIns="0" anchor="ctr">
            <a:noAutofit/>
          </a:bodyPr>
          <a:lstStyle/>
          <a:p>
            <a:pPr indent="0">
              <a:buNone/>
            </a:pPr>
            <a:r>
              <a:rPr lang="ru-RU" sz="1800" b="0" strike="noStrike" spc="-1">
                <a:solidFill>
                  <a:srgbClr val="000000"/>
                </a:solidFill>
                <a:latin typeface="Arial"/>
              </a:rPr>
              <a:t>Для правки текста заглавия щёлкните мышью</a:t>
            </a:r>
          </a:p>
        </p:txBody>
      </p:sp>
      <p:sp>
        <p:nvSpPr>
          <p:cNvPr id="43" name="PlaceHolder 2"/>
          <p:cNvSpPr>
            <a:spLocks noGrp="1"/>
          </p:cNvSpPr>
          <p:nvPr>
            <p:ph type="ftr" idx="25"/>
          </p:nvPr>
        </p:nvSpPr>
        <p:spPr>
          <a:xfrm>
            <a:off x="4604400" y="6699600"/>
            <a:ext cx="4226760" cy="3607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ru-RU" sz="1400" b="0" strike="noStrike" spc="-1">
                <a:solidFill>
                  <a:srgbClr val="000000"/>
                </a:solidFill>
                <a:latin typeface="Times New Roman"/>
              </a:defRPr>
            </a:lvl1pPr>
          </a:lstStyle>
          <a:p>
            <a:pPr indent="0" algn="ctr" defTabSz="914400">
              <a:lnSpc>
                <a:spcPct val="100000"/>
              </a:lnSpc>
              <a:buNone/>
              <a:tabLst>
                <a:tab pos="0" algn="l"/>
              </a:tabLst>
            </a:pPr>
            <a:r>
              <a:rPr lang="ru-RU" sz="1400" b="0" strike="noStrike" spc="-1">
                <a:solidFill>
                  <a:srgbClr val="000000"/>
                </a:solidFill>
                <a:latin typeface="Times New Roman"/>
              </a:rPr>
              <a:t>&lt;нижний колонтитул&gt;</a:t>
            </a:r>
          </a:p>
        </p:txBody>
      </p:sp>
      <p:sp>
        <p:nvSpPr>
          <p:cNvPr id="44" name="PlaceHolder 3"/>
          <p:cNvSpPr>
            <a:spLocks noGrp="1"/>
          </p:cNvSpPr>
          <p:nvPr>
            <p:ph type="sldNum" idx="26"/>
          </p:nvPr>
        </p:nvSpPr>
        <p:spPr>
          <a:xfrm>
            <a:off x="9304920" y="6699600"/>
            <a:ext cx="2816640" cy="3607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ru-RU" sz="1200" b="0" strike="noStrike" spc="-1">
                <a:solidFill>
                  <a:schemeClr val="dk1">
                    <a:tint val="75000"/>
                  </a:schemeClr>
                </a:solidFill>
                <a:latin typeface="Arial"/>
              </a:defRPr>
            </a:lvl1pPr>
          </a:lstStyle>
          <a:p>
            <a:pPr indent="0" algn="r" defTabSz="914400">
              <a:lnSpc>
                <a:spcPct val="100000"/>
              </a:lnSpc>
              <a:buNone/>
              <a:tabLst>
                <a:tab pos="0" algn="l"/>
              </a:tabLst>
            </a:pPr>
            <a:fld id="{B77B8603-0D7E-4B11-B0A5-1A7B80A11ACF}" type="slidenum">
              <a:rPr lang="ru-RU" sz="1200" b="0" strike="noStrike" spc="-1">
                <a:solidFill>
                  <a:schemeClr val="dk1">
                    <a:tint val="75000"/>
                  </a:schemeClr>
                </a:solidFill>
                <a:latin typeface="Arial"/>
              </a:rPr>
              <a:t>‹#›</a:t>
            </a:fld>
            <a:endParaRPr lang="ru-RU" sz="1200" b="0" strike="noStrike" spc="-1">
              <a:solidFill>
                <a:srgbClr val="000000"/>
              </a:solidFill>
              <a:latin typeface="Times New Roman"/>
            </a:endParaRPr>
          </a:p>
        </p:txBody>
      </p:sp>
      <p:sp>
        <p:nvSpPr>
          <p:cNvPr id="45" name="PlaceHolder 4"/>
          <p:cNvSpPr>
            <a:spLocks noGrp="1"/>
          </p:cNvSpPr>
          <p:nvPr>
            <p:ph type="dt" idx="27"/>
          </p:nvPr>
        </p:nvSpPr>
        <p:spPr>
          <a:xfrm>
            <a:off x="1314000" y="6699600"/>
            <a:ext cx="2816640" cy="360720"/>
          </a:xfrm>
          <a:prstGeom prst="rect">
            <a:avLst/>
          </a:prstGeom>
          <a:noFill/>
          <a:ln w="0">
            <a:noFill/>
          </a:ln>
        </p:spPr>
        <p:txBody>
          <a:bodyPr lIns="91440" tIns="45720" rIns="91440" bIns="45720" anchor="ctr">
            <a:noAutofit/>
          </a:bodyPr>
          <a:lstStyle>
            <a:lvl1pPr indent="0">
              <a:buNone/>
              <a:defRPr lang="ru-RU" sz="1400" b="0" strike="noStrike" spc="-1">
                <a:solidFill>
                  <a:srgbClr val="000000"/>
                </a:solidFill>
                <a:latin typeface="Times New Roman"/>
              </a:defRPr>
            </a:lvl1pPr>
          </a:lstStyle>
          <a:p>
            <a:pPr indent="0">
              <a:buNone/>
            </a:pPr>
            <a:r>
              <a:rPr lang="ru-RU" sz="1400" b="0" strike="noStrike" spc="-1">
                <a:solidFill>
                  <a:srgbClr val="000000"/>
                </a:solidFill>
                <a:latin typeface="Times New Roman"/>
              </a:rPr>
              <a:t>&lt;дата/время&gt;</a:t>
            </a: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 name="PlaceHolder 1"/>
          <p:cNvSpPr>
            <a:spLocks noGrp="1"/>
          </p:cNvSpPr>
          <p:nvPr>
            <p:ph type="ftr" idx="28"/>
          </p:nvPr>
        </p:nvSpPr>
        <p:spPr>
          <a:xfrm>
            <a:off x="4604400" y="6699600"/>
            <a:ext cx="4226760" cy="3607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ru-RU" sz="1400" b="0" strike="noStrike" spc="-1">
                <a:solidFill>
                  <a:srgbClr val="000000"/>
                </a:solidFill>
                <a:latin typeface="Times New Roman"/>
              </a:defRPr>
            </a:lvl1pPr>
          </a:lstStyle>
          <a:p>
            <a:pPr indent="0" algn="ctr" defTabSz="914400">
              <a:lnSpc>
                <a:spcPct val="100000"/>
              </a:lnSpc>
              <a:buNone/>
              <a:tabLst>
                <a:tab pos="0" algn="l"/>
              </a:tabLst>
            </a:pPr>
            <a:r>
              <a:rPr lang="ru-RU" sz="1400" b="0" strike="noStrike" spc="-1">
                <a:solidFill>
                  <a:srgbClr val="000000"/>
                </a:solidFill>
                <a:latin typeface="Times New Roman"/>
              </a:rPr>
              <a:t>&lt;нижний колонтитул&gt;</a:t>
            </a:r>
          </a:p>
        </p:txBody>
      </p:sp>
      <p:sp>
        <p:nvSpPr>
          <p:cNvPr id="48" name="PlaceHolder 2"/>
          <p:cNvSpPr>
            <a:spLocks noGrp="1"/>
          </p:cNvSpPr>
          <p:nvPr>
            <p:ph type="sldNum" idx="29"/>
          </p:nvPr>
        </p:nvSpPr>
        <p:spPr>
          <a:xfrm>
            <a:off x="9304920" y="6699600"/>
            <a:ext cx="2816640" cy="3607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ru-RU" sz="1200" b="0" strike="noStrike" spc="-1">
                <a:solidFill>
                  <a:schemeClr val="dk1">
                    <a:tint val="75000"/>
                  </a:schemeClr>
                </a:solidFill>
                <a:latin typeface="Arial"/>
              </a:defRPr>
            </a:lvl1pPr>
          </a:lstStyle>
          <a:p>
            <a:pPr indent="0" algn="r" defTabSz="914400">
              <a:lnSpc>
                <a:spcPct val="100000"/>
              </a:lnSpc>
              <a:buNone/>
              <a:tabLst>
                <a:tab pos="0" algn="l"/>
              </a:tabLst>
            </a:pPr>
            <a:fld id="{A14C668C-376A-49DD-9A56-C76B669DE7ED}" type="slidenum">
              <a:rPr lang="ru-RU" sz="1200" b="0" strike="noStrike" spc="-1">
                <a:solidFill>
                  <a:schemeClr val="dk1">
                    <a:tint val="75000"/>
                  </a:schemeClr>
                </a:solidFill>
                <a:latin typeface="Arial"/>
              </a:rPr>
              <a:t>‹#›</a:t>
            </a:fld>
            <a:endParaRPr lang="ru-RU" sz="1200" b="0" strike="noStrike" spc="-1">
              <a:solidFill>
                <a:srgbClr val="000000"/>
              </a:solidFill>
              <a:latin typeface="Times New Roman"/>
            </a:endParaRPr>
          </a:p>
        </p:txBody>
      </p:sp>
      <p:sp>
        <p:nvSpPr>
          <p:cNvPr id="49" name="PlaceHolder 3"/>
          <p:cNvSpPr>
            <a:spLocks noGrp="1"/>
          </p:cNvSpPr>
          <p:nvPr>
            <p:ph type="dt" idx="30"/>
          </p:nvPr>
        </p:nvSpPr>
        <p:spPr>
          <a:xfrm>
            <a:off x="1314000" y="6699600"/>
            <a:ext cx="2816640" cy="360720"/>
          </a:xfrm>
          <a:prstGeom prst="rect">
            <a:avLst/>
          </a:prstGeom>
          <a:noFill/>
          <a:ln w="0">
            <a:noFill/>
          </a:ln>
        </p:spPr>
        <p:txBody>
          <a:bodyPr lIns="91440" tIns="45720" rIns="91440" bIns="45720" anchor="ctr">
            <a:noAutofit/>
          </a:bodyPr>
          <a:lstStyle>
            <a:lvl1pPr indent="0">
              <a:buNone/>
              <a:defRPr lang="ru-RU" sz="1400" b="0" strike="noStrike" spc="-1">
                <a:solidFill>
                  <a:srgbClr val="000000"/>
                </a:solidFill>
                <a:latin typeface="Times New Roman"/>
              </a:defRPr>
            </a:lvl1pPr>
          </a:lstStyle>
          <a:p>
            <a:pPr indent="0">
              <a:buNone/>
            </a:pPr>
            <a:r>
              <a:rPr lang="ru-RU" sz="1400" b="0" strike="noStrike" spc="-1">
                <a:solidFill>
                  <a:srgbClr val="000000"/>
                </a:solidFill>
                <a:latin typeface="Times New Roman"/>
              </a:rPr>
              <a:t>&lt;дата/время&gt;</a:t>
            </a: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 name="PlaceHolder 1"/>
          <p:cNvSpPr>
            <a:spLocks noGrp="1"/>
          </p:cNvSpPr>
          <p:nvPr>
            <p:ph type="ftr" idx="31"/>
          </p:nvPr>
        </p:nvSpPr>
        <p:spPr>
          <a:xfrm>
            <a:off x="4604400" y="6699600"/>
            <a:ext cx="4226760" cy="3607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ru-RU" sz="1400" b="0" strike="noStrike" spc="-1">
                <a:solidFill>
                  <a:srgbClr val="000000"/>
                </a:solidFill>
                <a:latin typeface="Times New Roman"/>
              </a:defRPr>
            </a:lvl1pPr>
          </a:lstStyle>
          <a:p>
            <a:pPr indent="0" algn="ctr" defTabSz="914400">
              <a:lnSpc>
                <a:spcPct val="100000"/>
              </a:lnSpc>
              <a:buNone/>
              <a:tabLst>
                <a:tab pos="0" algn="l"/>
              </a:tabLst>
            </a:pPr>
            <a:r>
              <a:rPr lang="ru-RU" sz="1400" b="0" strike="noStrike" spc="-1">
                <a:solidFill>
                  <a:srgbClr val="000000"/>
                </a:solidFill>
                <a:latin typeface="Times New Roman"/>
              </a:rPr>
              <a:t>&lt;нижний колонтитул&gt;</a:t>
            </a:r>
          </a:p>
        </p:txBody>
      </p:sp>
      <p:sp>
        <p:nvSpPr>
          <p:cNvPr id="51" name="PlaceHolder 2"/>
          <p:cNvSpPr>
            <a:spLocks noGrp="1"/>
          </p:cNvSpPr>
          <p:nvPr>
            <p:ph type="sldNum" idx="32"/>
          </p:nvPr>
        </p:nvSpPr>
        <p:spPr>
          <a:xfrm>
            <a:off x="9304920" y="6699600"/>
            <a:ext cx="2816640" cy="3607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ru-RU" sz="1200" b="0" strike="noStrike" spc="-1">
                <a:solidFill>
                  <a:schemeClr val="dk1">
                    <a:tint val="75000"/>
                  </a:schemeClr>
                </a:solidFill>
                <a:latin typeface="Arial"/>
              </a:defRPr>
            </a:lvl1pPr>
          </a:lstStyle>
          <a:p>
            <a:pPr indent="0" algn="r" defTabSz="914400">
              <a:lnSpc>
                <a:spcPct val="100000"/>
              </a:lnSpc>
              <a:buNone/>
              <a:tabLst>
                <a:tab pos="0" algn="l"/>
              </a:tabLst>
            </a:pPr>
            <a:fld id="{4A62FFF9-70E9-4CA9-B1CC-F92CC98A6A13}" type="slidenum">
              <a:rPr lang="ru-RU" sz="1200" b="0" strike="noStrike" spc="-1">
                <a:solidFill>
                  <a:schemeClr val="dk1">
                    <a:tint val="75000"/>
                  </a:schemeClr>
                </a:solidFill>
                <a:latin typeface="Arial"/>
              </a:rPr>
              <a:t>‹#›</a:t>
            </a:fld>
            <a:endParaRPr lang="ru-RU" sz="1200" b="0" strike="noStrike" spc="-1">
              <a:solidFill>
                <a:srgbClr val="000000"/>
              </a:solidFill>
              <a:latin typeface="Times New Roman"/>
            </a:endParaRPr>
          </a:p>
        </p:txBody>
      </p:sp>
      <p:sp>
        <p:nvSpPr>
          <p:cNvPr id="52" name="PlaceHolder 3"/>
          <p:cNvSpPr>
            <a:spLocks noGrp="1"/>
          </p:cNvSpPr>
          <p:nvPr>
            <p:ph type="dt" idx="33"/>
          </p:nvPr>
        </p:nvSpPr>
        <p:spPr>
          <a:xfrm>
            <a:off x="1314000" y="6699600"/>
            <a:ext cx="2816640" cy="360720"/>
          </a:xfrm>
          <a:prstGeom prst="rect">
            <a:avLst/>
          </a:prstGeom>
          <a:noFill/>
          <a:ln w="0">
            <a:noFill/>
          </a:ln>
        </p:spPr>
        <p:txBody>
          <a:bodyPr lIns="91440" tIns="45720" rIns="91440" bIns="45720" anchor="ctr">
            <a:noAutofit/>
          </a:bodyPr>
          <a:lstStyle>
            <a:lvl1pPr indent="0">
              <a:buNone/>
              <a:defRPr lang="ru-RU" sz="1400" b="0" strike="noStrike" spc="-1">
                <a:solidFill>
                  <a:srgbClr val="000000"/>
                </a:solidFill>
                <a:latin typeface="Times New Roman"/>
              </a:defRPr>
            </a:lvl1pPr>
          </a:lstStyle>
          <a:p>
            <a:pPr indent="0">
              <a:buNone/>
            </a:pPr>
            <a:r>
              <a:rPr lang="ru-RU" sz="1400" b="0" strike="noStrike" spc="-1">
                <a:solidFill>
                  <a:srgbClr val="000000"/>
                </a:solidFill>
                <a:latin typeface="Times New Roman"/>
              </a:rPr>
              <a:t>&lt;дата/время&gt;</a:t>
            </a:r>
          </a:p>
        </p:txBody>
      </p:sp>
    </p:spTree>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 name="PlaceHolder 1"/>
          <p:cNvSpPr>
            <a:spLocks noGrp="1"/>
          </p:cNvSpPr>
          <p:nvPr>
            <p:ph type="ftr" idx="34"/>
          </p:nvPr>
        </p:nvSpPr>
        <p:spPr>
          <a:xfrm>
            <a:off x="4604400" y="6699600"/>
            <a:ext cx="4226760" cy="3607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ru-RU" sz="1400" b="0" strike="noStrike" spc="-1">
                <a:solidFill>
                  <a:srgbClr val="000000"/>
                </a:solidFill>
                <a:latin typeface="Times New Roman"/>
              </a:defRPr>
            </a:lvl1pPr>
          </a:lstStyle>
          <a:p>
            <a:pPr indent="0" algn="ctr" defTabSz="914400">
              <a:lnSpc>
                <a:spcPct val="100000"/>
              </a:lnSpc>
              <a:buNone/>
              <a:tabLst>
                <a:tab pos="0" algn="l"/>
              </a:tabLst>
            </a:pPr>
            <a:r>
              <a:rPr lang="ru-RU" sz="1400" b="0" strike="noStrike" spc="-1">
                <a:solidFill>
                  <a:srgbClr val="000000"/>
                </a:solidFill>
                <a:latin typeface="Times New Roman"/>
              </a:rPr>
              <a:t>&lt;нижний колонтитул&gt;</a:t>
            </a:r>
          </a:p>
        </p:txBody>
      </p:sp>
      <p:sp>
        <p:nvSpPr>
          <p:cNvPr id="54" name="PlaceHolder 2"/>
          <p:cNvSpPr>
            <a:spLocks noGrp="1"/>
          </p:cNvSpPr>
          <p:nvPr>
            <p:ph type="sldNum" idx="35"/>
          </p:nvPr>
        </p:nvSpPr>
        <p:spPr>
          <a:xfrm>
            <a:off x="9304920" y="6699600"/>
            <a:ext cx="2816640" cy="3607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ru-RU" sz="1200" b="0" strike="noStrike" spc="-1">
                <a:solidFill>
                  <a:schemeClr val="dk1">
                    <a:tint val="75000"/>
                  </a:schemeClr>
                </a:solidFill>
                <a:latin typeface="Arial"/>
              </a:defRPr>
            </a:lvl1pPr>
          </a:lstStyle>
          <a:p>
            <a:pPr indent="0" algn="r" defTabSz="914400">
              <a:lnSpc>
                <a:spcPct val="100000"/>
              </a:lnSpc>
              <a:buNone/>
              <a:tabLst>
                <a:tab pos="0" algn="l"/>
              </a:tabLst>
            </a:pPr>
            <a:fld id="{7435BF2D-E2C5-4E30-AD3F-6FEB796D9083}" type="slidenum">
              <a:rPr lang="ru-RU" sz="1200" b="0" strike="noStrike" spc="-1">
                <a:solidFill>
                  <a:schemeClr val="dk1">
                    <a:tint val="75000"/>
                  </a:schemeClr>
                </a:solidFill>
                <a:latin typeface="Arial"/>
              </a:rPr>
              <a:t>‹#›</a:t>
            </a:fld>
            <a:endParaRPr lang="ru-RU" sz="1200" b="0" strike="noStrike" spc="-1">
              <a:solidFill>
                <a:srgbClr val="000000"/>
              </a:solidFill>
              <a:latin typeface="Times New Roman"/>
            </a:endParaRPr>
          </a:p>
        </p:txBody>
      </p:sp>
      <p:sp>
        <p:nvSpPr>
          <p:cNvPr id="55" name="PlaceHolder 3"/>
          <p:cNvSpPr>
            <a:spLocks noGrp="1"/>
          </p:cNvSpPr>
          <p:nvPr>
            <p:ph type="dt" idx="36"/>
          </p:nvPr>
        </p:nvSpPr>
        <p:spPr>
          <a:xfrm>
            <a:off x="1314000" y="6699600"/>
            <a:ext cx="2816640" cy="360720"/>
          </a:xfrm>
          <a:prstGeom prst="rect">
            <a:avLst/>
          </a:prstGeom>
          <a:noFill/>
          <a:ln w="0">
            <a:noFill/>
          </a:ln>
        </p:spPr>
        <p:txBody>
          <a:bodyPr lIns="91440" tIns="45720" rIns="91440" bIns="45720" anchor="ctr">
            <a:noAutofit/>
          </a:bodyPr>
          <a:lstStyle>
            <a:lvl1pPr indent="0">
              <a:buNone/>
              <a:defRPr lang="ru-RU" sz="1400" b="0" strike="noStrike" spc="-1">
                <a:solidFill>
                  <a:srgbClr val="000000"/>
                </a:solidFill>
                <a:latin typeface="Times New Roman"/>
              </a:defRPr>
            </a:lvl1pPr>
          </a:lstStyle>
          <a:p>
            <a:pPr indent="0">
              <a:buNone/>
            </a:pPr>
            <a:r>
              <a:rPr lang="ru-RU" sz="1400" b="0" strike="noStrike" spc="-1">
                <a:solidFill>
                  <a:srgbClr val="000000"/>
                </a:solidFill>
                <a:latin typeface="Times New Roman"/>
              </a:rPr>
              <a:t>&lt;дата/время&gt;</a:t>
            </a:r>
          </a:p>
        </p:txBody>
      </p:sp>
    </p:spTree>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Прямоугольник 84"/>
          <p:cNvSpPr/>
          <p:nvPr/>
        </p:nvSpPr>
        <p:spPr>
          <a:xfrm>
            <a:off x="1734480" y="1760760"/>
            <a:ext cx="9969120" cy="1910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4400" b="1" strike="noStrike" spc="-1" dirty="0">
                <a:solidFill>
                  <a:srgbClr val="000000"/>
                </a:solidFill>
                <a:latin typeface="Nimbus Roman"/>
              </a:rPr>
              <a:t>Нормативно — правовые документы </a:t>
            </a:r>
            <a:endParaRPr lang="ru-RU" sz="4400" b="0" strike="noStrike" spc="-1" dirty="0">
              <a:solidFill>
                <a:srgbClr val="000000"/>
              </a:solidFill>
              <a:latin typeface="Arial"/>
            </a:endParaRPr>
          </a:p>
          <a:p>
            <a:pPr algn="ctr" defTabSz="914400">
              <a:lnSpc>
                <a:spcPct val="100000"/>
              </a:lnSpc>
            </a:pPr>
            <a:r>
              <a:rPr lang="ru-RU" sz="4400" b="1" strike="noStrike" spc="-1" dirty="0">
                <a:solidFill>
                  <a:srgbClr val="000000"/>
                </a:solidFill>
                <a:latin typeface="Nimbus Roman"/>
              </a:rPr>
              <a:t>по организации образовательной деятельности</a:t>
            </a:r>
            <a:endParaRPr lang="ru-RU" sz="4400" b="0" strike="noStrike" spc="-1" dirty="0">
              <a:solidFill>
                <a:srgbClr val="000000"/>
              </a:solidFill>
              <a:latin typeface="Arial"/>
            </a:endParaRPr>
          </a:p>
        </p:txBody>
      </p:sp>
      <p:sp>
        <p:nvSpPr>
          <p:cNvPr id="63" name="Прямоугольник 85"/>
          <p:cNvSpPr/>
          <p:nvPr/>
        </p:nvSpPr>
        <p:spPr>
          <a:xfrm>
            <a:off x="1734480" y="6643440"/>
            <a:ext cx="9861120" cy="441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800" b="1" strike="noStrike" spc="-1">
                <a:solidFill>
                  <a:srgbClr val="000000"/>
                </a:solidFill>
                <a:latin typeface="Nimbus Roman"/>
              </a:rPr>
              <a:t>2025</a:t>
            </a:r>
            <a:endParaRPr lang="ru-RU" sz="28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 name="Прямоугольник 61"/>
          <p:cNvSpPr/>
          <p:nvPr/>
        </p:nvSpPr>
        <p:spPr>
          <a:xfrm>
            <a:off x="1374120" y="-72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4400" b="1" strike="noStrike" spc="-1">
                <a:solidFill>
                  <a:srgbClr val="000000"/>
                </a:solidFill>
                <a:latin typeface="Nimbus Roman"/>
              </a:rPr>
              <a:t>Учредительная документация</a:t>
            </a:r>
            <a:endParaRPr lang="ru-RU" sz="4400" b="0" strike="noStrike" spc="-1">
              <a:solidFill>
                <a:srgbClr val="000000"/>
              </a:solidFill>
              <a:latin typeface="Arial"/>
            </a:endParaRPr>
          </a:p>
        </p:txBody>
      </p:sp>
      <p:graphicFrame>
        <p:nvGraphicFramePr>
          <p:cNvPr id="65" name="Таблица 62"/>
          <p:cNvGraphicFramePr/>
          <p:nvPr>
            <p:extLst>
              <p:ext uri="{D42A27DB-BD31-4B8C-83A1-F6EECF244321}">
                <p14:modId xmlns:p14="http://schemas.microsoft.com/office/powerpoint/2010/main" val="234991398"/>
              </p:ext>
            </p:extLst>
          </p:nvPr>
        </p:nvGraphicFramePr>
        <p:xfrm>
          <a:off x="221040" y="803880"/>
          <a:ext cx="12821400" cy="6090132"/>
        </p:xfrm>
        <a:graphic>
          <a:graphicData uri="http://schemas.openxmlformats.org/drawingml/2006/table">
            <a:tbl>
              <a:tblPr/>
              <a:tblGrid>
                <a:gridCol w="3409560">
                  <a:extLst>
                    <a:ext uri="{9D8B030D-6E8A-4147-A177-3AD203B41FA5}">
                      <a16:colId xmlns:a16="http://schemas.microsoft.com/office/drawing/2014/main" val="20000"/>
                    </a:ext>
                  </a:extLst>
                </a:gridCol>
                <a:gridCol w="9411840">
                  <a:extLst>
                    <a:ext uri="{9D8B030D-6E8A-4147-A177-3AD203B41FA5}">
                      <a16:colId xmlns:a16="http://schemas.microsoft.com/office/drawing/2014/main" val="20001"/>
                    </a:ext>
                  </a:extLst>
                </a:gridCol>
              </a:tblGrid>
              <a:tr h="995400">
                <a:tc>
                  <a:txBody>
                    <a:bodyPr/>
                    <a:lstStyle/>
                    <a:p>
                      <a:pPr algn="ctr" defTabSz="914400">
                        <a:lnSpc>
                          <a:spcPct val="100000"/>
                        </a:lnSpc>
                        <a:spcBef>
                          <a:spcPts val="283"/>
                        </a:spcBef>
                        <a:spcAft>
                          <a:spcPts val="283"/>
                        </a:spcAft>
                      </a:pPr>
                      <a:r>
                        <a:rPr lang="ru-RU" sz="2400" b="1" strike="noStrike" spc="-1">
                          <a:solidFill>
                            <a:srgbClr val="000000"/>
                          </a:solidFill>
                          <a:latin typeface="Nimbus Roman"/>
                        </a:rPr>
                        <a:t>Нормативно - правовая база МП РФ</a:t>
                      </a:r>
                      <a:endParaRPr lang="ru-RU" sz="24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00000"/>
                        </a:lnSpc>
                        <a:spcBef>
                          <a:spcPts val="283"/>
                        </a:spcBef>
                        <a:spcAft>
                          <a:spcPts val="283"/>
                        </a:spcAft>
                      </a:pPr>
                      <a:r>
                        <a:rPr lang="ru-RU" sz="2400" b="1" strike="noStrike" spc="-1">
                          <a:solidFill>
                            <a:srgbClr val="000000"/>
                          </a:solidFill>
                          <a:latin typeface="Nimbus Roman"/>
                        </a:rPr>
                        <a:t>Документация ОУ</a:t>
                      </a:r>
                      <a:endParaRPr lang="ru-RU" sz="24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0"/>
                  </a:ext>
                </a:extLst>
              </a:tr>
              <a:tr h="4914360">
                <a:tc>
                  <a:txBody>
                    <a:bodyPr/>
                    <a:lstStyle/>
                    <a:p>
                      <a:pPr defTabSz="914400">
                        <a:lnSpc>
                          <a:spcPct val="115000"/>
                        </a:lnSpc>
                        <a:spcBef>
                          <a:spcPts val="2551"/>
                        </a:spcBef>
                        <a:spcAft>
                          <a:spcPts val="2551"/>
                        </a:spcAft>
                      </a:pPr>
                      <a:r>
                        <a:rPr lang="ru-RU" sz="2400" b="0" strike="noStrike" spc="-1">
                          <a:solidFill>
                            <a:srgbClr val="000000"/>
                          </a:solidFill>
                          <a:latin typeface="Nimbus Roman"/>
                        </a:rPr>
                        <a:t>Федеральный Закон № 273 от 29.12.2012 года «Об образовании в Российской Федерации» (ст. 28)</a:t>
                      </a:r>
                      <a:endParaRPr lang="ru-RU" sz="24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marL="216000" indent="-216000" algn="just" defTabSz="914400">
                        <a:lnSpc>
                          <a:spcPct val="114000"/>
                        </a:lnSpc>
                        <a:buClr>
                          <a:srgbClr val="000000"/>
                        </a:buClr>
                        <a:buFont typeface="Symbol" charset="2"/>
                        <a:buChar char=""/>
                      </a:pPr>
                      <a:r>
                        <a:rPr lang="ru-RU" sz="2400" b="0" strike="noStrike" spc="-1" dirty="0">
                          <a:solidFill>
                            <a:srgbClr val="000000"/>
                          </a:solidFill>
                          <a:latin typeface="Nimbus Roman"/>
                        </a:rPr>
                        <a:t>Устав</a:t>
                      </a:r>
                      <a:endParaRPr lang="ru-RU" sz="2400" b="0" strike="noStrike" spc="-1" dirty="0">
                        <a:solidFill>
                          <a:srgbClr val="000000"/>
                        </a:solidFill>
                        <a:latin typeface="Arial"/>
                      </a:endParaRPr>
                    </a:p>
                    <a:p>
                      <a:pPr marL="216000" indent="-216000" algn="just" defTabSz="914400">
                        <a:lnSpc>
                          <a:spcPct val="114000"/>
                        </a:lnSpc>
                        <a:buClr>
                          <a:srgbClr val="000000"/>
                        </a:buClr>
                        <a:buFont typeface="Symbol" charset="2"/>
                        <a:buChar char=""/>
                      </a:pPr>
                      <a:r>
                        <a:rPr lang="ru-RU" sz="2400" b="0" strike="noStrike" spc="-1" dirty="0">
                          <a:solidFill>
                            <a:srgbClr val="000000"/>
                          </a:solidFill>
                          <a:latin typeface="Nimbus Roman"/>
                        </a:rPr>
                        <a:t>Постановление об утверждении устава</a:t>
                      </a:r>
                      <a:endParaRPr lang="ru-RU" sz="2400" b="0" strike="noStrike" spc="-1" dirty="0">
                        <a:solidFill>
                          <a:srgbClr val="000000"/>
                        </a:solidFill>
                        <a:latin typeface="Arial"/>
                      </a:endParaRPr>
                    </a:p>
                    <a:p>
                      <a:pPr marL="216000" indent="-216000" algn="just" defTabSz="914400">
                        <a:lnSpc>
                          <a:spcPct val="114000"/>
                        </a:lnSpc>
                        <a:buClr>
                          <a:srgbClr val="000000"/>
                        </a:buClr>
                        <a:buFont typeface="Symbol" charset="2"/>
                        <a:buChar char=""/>
                      </a:pPr>
                      <a:r>
                        <a:rPr lang="ru-RU" sz="2400" b="0" strike="noStrike" spc="-1" dirty="0">
                          <a:solidFill>
                            <a:srgbClr val="000000"/>
                          </a:solidFill>
                          <a:latin typeface="Nimbus Roman"/>
                        </a:rPr>
                        <a:t>Лицензия на право ведения образовательной деятельности</a:t>
                      </a:r>
                      <a:endParaRPr lang="ru-RU" sz="2400" b="0" strike="noStrike" spc="-1" dirty="0">
                        <a:solidFill>
                          <a:srgbClr val="000000"/>
                        </a:solidFill>
                        <a:latin typeface="Arial"/>
                      </a:endParaRPr>
                    </a:p>
                    <a:p>
                      <a:pPr marL="216000" indent="-216000" algn="just" defTabSz="914400">
                        <a:lnSpc>
                          <a:spcPct val="114000"/>
                        </a:lnSpc>
                        <a:buClr>
                          <a:srgbClr val="000000"/>
                        </a:buClr>
                        <a:buFont typeface="Symbol" charset="2"/>
                        <a:buChar char=""/>
                      </a:pPr>
                      <a:r>
                        <a:rPr lang="ru-RU" sz="2400" b="0" strike="noStrike" spc="-1" dirty="0">
                          <a:solidFill>
                            <a:srgbClr val="000000"/>
                          </a:solidFill>
                          <a:latin typeface="Nimbus Roman"/>
                        </a:rPr>
                        <a:t>Свидетельство о государственной аккредитации</a:t>
                      </a:r>
                      <a:endParaRPr lang="ru-RU" sz="2400" b="0" strike="noStrike" spc="-1" dirty="0">
                        <a:solidFill>
                          <a:srgbClr val="000000"/>
                        </a:solidFill>
                        <a:latin typeface="Arial"/>
                      </a:endParaRPr>
                    </a:p>
                    <a:p>
                      <a:pPr marL="216000" indent="-216000" algn="just" defTabSz="914400">
                        <a:lnSpc>
                          <a:spcPct val="114000"/>
                        </a:lnSpc>
                        <a:buClr>
                          <a:srgbClr val="000000"/>
                        </a:buClr>
                        <a:buFont typeface="Symbol" charset="2"/>
                        <a:buChar char=""/>
                      </a:pPr>
                      <a:r>
                        <a:rPr lang="ru-RU" sz="2400" b="0" strike="noStrike" spc="-1" dirty="0" err="1">
                          <a:solidFill>
                            <a:srgbClr val="000000"/>
                          </a:solidFill>
                          <a:latin typeface="Nimbus Roman"/>
                        </a:rPr>
                        <a:t>Санитарно</a:t>
                      </a:r>
                      <a:r>
                        <a:rPr lang="ru-RU" sz="2400" b="0" strike="noStrike" spc="-1" dirty="0">
                          <a:solidFill>
                            <a:srgbClr val="000000"/>
                          </a:solidFill>
                          <a:latin typeface="Nimbus Roman"/>
                        </a:rPr>
                        <a:t> - эпидемиологическое заключение о соответствии образовательного процесса (наличие в реестре)</a:t>
                      </a:r>
                      <a:endParaRPr lang="ru-RU" sz="2400" b="0" strike="noStrike" spc="-1" dirty="0">
                        <a:solidFill>
                          <a:srgbClr val="000000"/>
                        </a:solidFill>
                        <a:latin typeface="Arial"/>
                      </a:endParaRPr>
                    </a:p>
                    <a:p>
                      <a:pPr marL="216000" indent="-216000" algn="just" defTabSz="914400">
                        <a:lnSpc>
                          <a:spcPct val="114000"/>
                        </a:lnSpc>
                        <a:buClr>
                          <a:srgbClr val="000000"/>
                        </a:buClr>
                        <a:buFont typeface="Symbol" charset="2"/>
                        <a:buChar char=""/>
                      </a:pPr>
                      <a:r>
                        <a:rPr lang="ru-RU" sz="2400" b="0" strike="noStrike" spc="-1" dirty="0">
                          <a:solidFill>
                            <a:srgbClr val="000000"/>
                          </a:solidFill>
                          <a:latin typeface="Nimbus Roman"/>
                        </a:rPr>
                        <a:t>Заключение органов государственного противопожарного надзора (наличие в реестре) </a:t>
                      </a:r>
                      <a:endParaRPr lang="ru-RU" sz="2400" b="0" strike="noStrike" spc="-1" dirty="0">
                        <a:solidFill>
                          <a:srgbClr val="000000"/>
                        </a:solidFill>
                        <a:latin typeface="Arial"/>
                      </a:endParaRPr>
                    </a:p>
                    <a:p>
                      <a:pPr marL="216000" indent="-216000" algn="just" defTabSz="914400">
                        <a:lnSpc>
                          <a:spcPct val="114000"/>
                        </a:lnSpc>
                        <a:buClr>
                          <a:srgbClr val="000000"/>
                        </a:buClr>
                        <a:buFont typeface="Symbol" charset="2"/>
                        <a:buChar char=""/>
                      </a:pPr>
                      <a:r>
                        <a:rPr lang="ru-RU" sz="2400" b="0" strike="noStrike" spc="-1" dirty="0">
                          <a:solidFill>
                            <a:srgbClr val="000000"/>
                          </a:solidFill>
                          <a:latin typeface="Nimbus Roman"/>
                        </a:rPr>
                        <a:t>Лицензия на медицинскую деятельность, договор с медицинским учреждением</a:t>
                      </a:r>
                      <a:endParaRPr lang="ru-RU" sz="2400" b="0" strike="noStrike" spc="-1" dirty="0">
                        <a:solidFill>
                          <a:srgbClr val="000000"/>
                        </a:solidFill>
                        <a:latin typeface="Arial"/>
                      </a:endParaRPr>
                    </a:p>
                    <a:p>
                      <a:pPr marL="216000" indent="-216000" algn="just" defTabSz="914400">
                        <a:lnSpc>
                          <a:spcPct val="114000"/>
                        </a:lnSpc>
                        <a:buClr>
                          <a:srgbClr val="000000"/>
                        </a:buClr>
                        <a:buFont typeface="Symbol" charset="2"/>
                        <a:buChar char=""/>
                      </a:pPr>
                      <a:r>
                        <a:rPr lang="ru-RU" sz="2400" b="0" strike="noStrike" spc="-1" dirty="0">
                          <a:solidFill>
                            <a:srgbClr val="000000"/>
                          </a:solidFill>
                          <a:latin typeface="Nimbus Roman"/>
                        </a:rPr>
                        <a:t>Свидетельство ОГРН</a:t>
                      </a:r>
                      <a:endParaRPr lang="ru-RU" sz="2400" b="0" strike="noStrike" spc="-1" dirty="0">
                        <a:solidFill>
                          <a:srgbClr val="000000"/>
                        </a:solidFill>
                        <a:latin typeface="Arial"/>
                      </a:endParaRPr>
                    </a:p>
                    <a:p>
                      <a:pPr marL="216000" indent="-216000" algn="just" defTabSz="914400">
                        <a:lnSpc>
                          <a:spcPct val="114000"/>
                        </a:lnSpc>
                        <a:buClr>
                          <a:srgbClr val="000000"/>
                        </a:buClr>
                        <a:buFont typeface="Symbol" charset="2"/>
                        <a:buChar char=""/>
                      </a:pPr>
                      <a:r>
                        <a:rPr lang="ru-RU" sz="2400" b="0" strike="noStrike" spc="-1" dirty="0">
                          <a:solidFill>
                            <a:srgbClr val="000000"/>
                          </a:solidFill>
                          <a:latin typeface="Nimbus Roman"/>
                        </a:rPr>
                        <a:t>Свидетельство ИНН</a:t>
                      </a:r>
                      <a:endParaRPr lang="ru-RU" sz="24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66" name="Таблица 63"/>
          <p:cNvGraphicFramePr/>
          <p:nvPr>
            <p:extLst>
              <p:ext uri="{D42A27DB-BD31-4B8C-83A1-F6EECF244321}">
                <p14:modId xmlns:p14="http://schemas.microsoft.com/office/powerpoint/2010/main" val="1342244622"/>
              </p:ext>
            </p:extLst>
          </p:nvPr>
        </p:nvGraphicFramePr>
        <p:xfrm>
          <a:off x="462240" y="251280"/>
          <a:ext cx="12479760" cy="6823440"/>
        </p:xfrm>
        <a:graphic>
          <a:graphicData uri="http://schemas.openxmlformats.org/drawingml/2006/table">
            <a:tbl>
              <a:tblPr/>
              <a:tblGrid>
                <a:gridCol w="3200760">
                  <a:extLst>
                    <a:ext uri="{9D8B030D-6E8A-4147-A177-3AD203B41FA5}">
                      <a16:colId xmlns:a16="http://schemas.microsoft.com/office/drawing/2014/main" val="20000"/>
                    </a:ext>
                  </a:extLst>
                </a:gridCol>
                <a:gridCol w="9279000">
                  <a:extLst>
                    <a:ext uri="{9D8B030D-6E8A-4147-A177-3AD203B41FA5}">
                      <a16:colId xmlns:a16="http://schemas.microsoft.com/office/drawing/2014/main" val="20001"/>
                    </a:ext>
                  </a:extLst>
                </a:gridCol>
              </a:tblGrid>
              <a:tr h="1328760">
                <a:tc>
                  <a:txBody>
                    <a:bodyPr/>
                    <a:lstStyle/>
                    <a:p>
                      <a:pPr algn="ctr" defTabSz="914400">
                        <a:lnSpc>
                          <a:spcPct val="100000"/>
                        </a:lnSpc>
                        <a:spcBef>
                          <a:spcPts val="283"/>
                        </a:spcBef>
                        <a:spcAft>
                          <a:spcPts val="283"/>
                        </a:spcAft>
                      </a:pPr>
                      <a:r>
                        <a:rPr lang="ru-RU" sz="2400" b="1" strike="noStrike" spc="-1">
                          <a:solidFill>
                            <a:srgbClr val="000000"/>
                          </a:solidFill>
                          <a:latin typeface="Nimbus Roman"/>
                        </a:rPr>
                        <a:t>Нормативно - правовая база МП РФ</a:t>
                      </a:r>
                      <a:endParaRPr lang="ru-RU" sz="24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00000"/>
                        </a:lnSpc>
                        <a:spcBef>
                          <a:spcPts val="283"/>
                        </a:spcBef>
                        <a:spcAft>
                          <a:spcPts val="283"/>
                        </a:spcAft>
                      </a:pPr>
                      <a:r>
                        <a:rPr lang="ru-RU" sz="2400" b="1" strike="noStrike" spc="-1">
                          <a:solidFill>
                            <a:srgbClr val="000000"/>
                          </a:solidFill>
                          <a:latin typeface="Nimbus Roman"/>
                        </a:rPr>
                        <a:t>Документация ОУ</a:t>
                      </a:r>
                      <a:endParaRPr lang="ru-RU" sz="24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0"/>
                  </a:ext>
                </a:extLst>
              </a:tr>
              <a:tr h="5494680">
                <a:tc>
                  <a:txBody>
                    <a:bodyPr/>
                    <a:lstStyle/>
                    <a:p>
                      <a:pPr defTabSz="914400">
                        <a:lnSpc>
                          <a:spcPct val="115000"/>
                        </a:lnSpc>
                        <a:spcBef>
                          <a:spcPts val="283"/>
                        </a:spcBef>
                        <a:spcAft>
                          <a:spcPts val="283"/>
                        </a:spcAft>
                      </a:pPr>
                      <a:r>
                        <a:rPr lang="ru-RU" sz="2400" b="0" strike="noStrike" spc="-1">
                          <a:solidFill>
                            <a:srgbClr val="000000"/>
                          </a:solidFill>
                          <a:latin typeface="Nimbus Roman"/>
                        </a:rPr>
                        <a:t>Федеральный Закон № 273 от 29.12.2012 года «Об образовании в Российской Федерации» (ст. 28)</a:t>
                      </a:r>
                      <a:endParaRPr lang="ru-RU" sz="24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marL="216000" indent="-216000" algn="just" defTabSz="914400">
                        <a:lnSpc>
                          <a:spcPct val="114000"/>
                        </a:lnSpc>
                        <a:buClr>
                          <a:srgbClr val="000000"/>
                        </a:buClr>
                        <a:buFont typeface="Symbol" charset="2"/>
                        <a:buChar char=""/>
                      </a:pPr>
                      <a:r>
                        <a:rPr lang="ru-RU" sz="2400" b="0" strike="noStrike" spc="-1" dirty="0">
                          <a:solidFill>
                            <a:srgbClr val="000000"/>
                          </a:solidFill>
                          <a:latin typeface="Nimbus Roman"/>
                        </a:rPr>
                        <a:t>Договор на право оперативного управления</a:t>
                      </a:r>
                      <a:endParaRPr lang="ru-RU" sz="2400" b="0" strike="noStrike" spc="-1" dirty="0">
                        <a:solidFill>
                          <a:srgbClr val="000000"/>
                        </a:solidFill>
                        <a:latin typeface="Arial"/>
                      </a:endParaRPr>
                    </a:p>
                    <a:p>
                      <a:pPr marL="216000" indent="-216000" algn="just" defTabSz="914400">
                        <a:lnSpc>
                          <a:spcPct val="114000"/>
                        </a:lnSpc>
                        <a:buClr>
                          <a:srgbClr val="000000"/>
                        </a:buClr>
                        <a:buFont typeface="Symbol" charset="2"/>
                        <a:buChar char=""/>
                      </a:pPr>
                      <a:r>
                        <a:rPr lang="ru-RU" sz="2400" b="0" strike="noStrike" spc="-1" dirty="0">
                          <a:solidFill>
                            <a:srgbClr val="000000"/>
                          </a:solidFill>
                          <a:latin typeface="Nimbus Roman"/>
                        </a:rPr>
                        <a:t>Постановление на право бессрочного пользования землей</a:t>
                      </a:r>
                      <a:endParaRPr lang="ru-RU" sz="2400" b="0" strike="noStrike" spc="-1" dirty="0">
                        <a:solidFill>
                          <a:srgbClr val="000000"/>
                        </a:solidFill>
                        <a:latin typeface="Arial"/>
                      </a:endParaRPr>
                    </a:p>
                    <a:p>
                      <a:pPr marL="216000" indent="-216000" algn="just" defTabSz="914400">
                        <a:lnSpc>
                          <a:spcPct val="114000"/>
                        </a:lnSpc>
                        <a:buClr>
                          <a:srgbClr val="000000"/>
                        </a:buClr>
                        <a:buFont typeface="Symbol" charset="2"/>
                        <a:buChar char=""/>
                      </a:pPr>
                      <a:r>
                        <a:rPr lang="ru-RU" sz="2400" b="0" strike="noStrike" spc="-1" dirty="0">
                          <a:solidFill>
                            <a:srgbClr val="000000"/>
                          </a:solidFill>
                          <a:latin typeface="Nimbus Roman"/>
                        </a:rPr>
                        <a:t>Выписка из кадастрового паспорта</a:t>
                      </a:r>
                      <a:endParaRPr lang="ru-RU" sz="2400" b="0" strike="noStrike" spc="-1" dirty="0">
                        <a:solidFill>
                          <a:srgbClr val="000000"/>
                        </a:solidFill>
                        <a:latin typeface="Arial"/>
                      </a:endParaRPr>
                    </a:p>
                    <a:p>
                      <a:pPr marL="216000" indent="-216000" algn="just" defTabSz="914400">
                        <a:lnSpc>
                          <a:spcPct val="114000"/>
                        </a:lnSpc>
                        <a:buClr>
                          <a:srgbClr val="000000"/>
                        </a:buClr>
                        <a:buFont typeface="Symbol" charset="2"/>
                        <a:buChar char=""/>
                      </a:pPr>
                      <a:r>
                        <a:rPr lang="ru-RU" sz="2400" b="0" strike="noStrike" spc="-1" dirty="0">
                          <a:solidFill>
                            <a:srgbClr val="000000"/>
                          </a:solidFill>
                          <a:latin typeface="Nimbus Roman"/>
                        </a:rPr>
                        <a:t>Свидетельство регистрации права на землю</a:t>
                      </a:r>
                      <a:endParaRPr lang="ru-RU" sz="2400" b="0" strike="noStrike" spc="-1" dirty="0">
                        <a:solidFill>
                          <a:srgbClr val="000000"/>
                        </a:solidFill>
                        <a:latin typeface="Arial"/>
                      </a:endParaRPr>
                    </a:p>
                    <a:p>
                      <a:pPr marL="216000" indent="-216000" algn="just" defTabSz="914400">
                        <a:lnSpc>
                          <a:spcPct val="114000"/>
                        </a:lnSpc>
                        <a:buClr>
                          <a:srgbClr val="000000"/>
                        </a:buClr>
                        <a:buFont typeface="Symbol" charset="2"/>
                        <a:buChar char=""/>
                      </a:pPr>
                      <a:r>
                        <a:rPr lang="ru-RU" sz="2400" b="0" strike="noStrike" spc="-1" dirty="0">
                          <a:solidFill>
                            <a:srgbClr val="000000"/>
                          </a:solidFill>
                          <a:latin typeface="Nimbus Roman"/>
                        </a:rPr>
                        <a:t>Свидетельство регистрации права на здание</a:t>
                      </a:r>
                      <a:endParaRPr lang="ru-RU" sz="2400" b="0" strike="noStrike" spc="-1" dirty="0">
                        <a:solidFill>
                          <a:srgbClr val="000000"/>
                        </a:solidFill>
                        <a:latin typeface="Arial"/>
                      </a:endParaRPr>
                    </a:p>
                    <a:p>
                      <a:pPr marL="216000" indent="-216000" algn="just" defTabSz="914400">
                        <a:lnSpc>
                          <a:spcPct val="114000"/>
                        </a:lnSpc>
                        <a:buClr>
                          <a:srgbClr val="000000"/>
                        </a:buClr>
                        <a:buFont typeface="Symbol" charset="2"/>
                        <a:buChar char=""/>
                      </a:pPr>
                      <a:r>
                        <a:rPr lang="ru-RU" sz="2400" b="0" strike="noStrike" spc="-1" dirty="0">
                          <a:solidFill>
                            <a:srgbClr val="000000"/>
                          </a:solidFill>
                          <a:latin typeface="Nimbus Roman"/>
                        </a:rPr>
                        <a:t>Свидетельство регистрации права на другие здания</a:t>
                      </a:r>
                      <a:endParaRPr lang="ru-RU" sz="2400" b="0" strike="noStrike" spc="-1" dirty="0">
                        <a:solidFill>
                          <a:srgbClr val="000000"/>
                        </a:solidFill>
                        <a:latin typeface="Arial"/>
                      </a:endParaRPr>
                    </a:p>
                    <a:p>
                      <a:pPr marL="216000" indent="-216000" algn="just" defTabSz="914400">
                        <a:lnSpc>
                          <a:spcPct val="114000"/>
                        </a:lnSpc>
                        <a:buClr>
                          <a:srgbClr val="000000"/>
                        </a:buClr>
                        <a:buFont typeface="Symbol" charset="2"/>
                        <a:buChar char=""/>
                      </a:pPr>
                      <a:r>
                        <a:rPr lang="ru-RU" sz="2400" b="0" strike="noStrike" spc="-1" dirty="0" err="1">
                          <a:solidFill>
                            <a:srgbClr val="000000"/>
                          </a:solidFill>
                          <a:latin typeface="Nimbus Roman"/>
                        </a:rPr>
                        <a:t>Госкомстаткод</a:t>
                      </a:r>
                      <a:endParaRPr lang="ru-RU" sz="2400" b="0" strike="noStrike" spc="-1" dirty="0">
                        <a:solidFill>
                          <a:srgbClr val="000000"/>
                        </a:solidFill>
                        <a:latin typeface="Arial"/>
                      </a:endParaRPr>
                    </a:p>
                    <a:p>
                      <a:pPr marL="216000" indent="-216000" algn="just" defTabSz="914400">
                        <a:lnSpc>
                          <a:spcPct val="114000"/>
                        </a:lnSpc>
                        <a:buClr>
                          <a:srgbClr val="000000"/>
                        </a:buClr>
                        <a:buFont typeface="Symbol" charset="2"/>
                        <a:buChar char=""/>
                      </a:pPr>
                      <a:r>
                        <a:rPr lang="ru-RU" sz="2400" b="0" strike="noStrike" spc="-1" dirty="0">
                          <a:solidFill>
                            <a:srgbClr val="000000"/>
                          </a:solidFill>
                          <a:latin typeface="Nimbus Roman"/>
                        </a:rPr>
                        <a:t>Приказ о назначении директора</a:t>
                      </a:r>
                      <a:endParaRPr lang="ru-RU" sz="2400" b="0" strike="noStrike" spc="-1" dirty="0">
                        <a:solidFill>
                          <a:srgbClr val="000000"/>
                        </a:solidFill>
                        <a:latin typeface="Arial"/>
                      </a:endParaRPr>
                    </a:p>
                    <a:p>
                      <a:pPr marL="216000" indent="-216000" algn="just" defTabSz="914400">
                        <a:lnSpc>
                          <a:spcPct val="114000"/>
                        </a:lnSpc>
                        <a:buClr>
                          <a:srgbClr val="000000"/>
                        </a:buClr>
                        <a:buFont typeface="Symbol" charset="2"/>
                        <a:buChar char=""/>
                      </a:pPr>
                      <a:r>
                        <a:rPr lang="ru-RU" sz="2400" b="0" strike="noStrike" spc="-1" dirty="0">
                          <a:solidFill>
                            <a:srgbClr val="000000"/>
                          </a:solidFill>
                          <a:latin typeface="Nimbus Roman"/>
                        </a:rPr>
                        <a:t>Постановление об открытии образовательного учреждения</a:t>
                      </a:r>
                      <a:endParaRPr lang="ru-RU" sz="2400" b="0" strike="noStrike" spc="-1" dirty="0">
                        <a:solidFill>
                          <a:srgbClr val="000000"/>
                        </a:solidFill>
                        <a:latin typeface="Arial"/>
                      </a:endParaRPr>
                    </a:p>
                    <a:p>
                      <a:pPr marL="216000" indent="-216000" algn="just" defTabSz="914400">
                        <a:lnSpc>
                          <a:spcPct val="114000"/>
                        </a:lnSpc>
                        <a:buClr>
                          <a:srgbClr val="000000"/>
                        </a:buClr>
                        <a:buFont typeface="Symbol" charset="2"/>
                        <a:buChar char=""/>
                      </a:pPr>
                      <a:r>
                        <a:rPr lang="ru-RU" sz="2400" b="0" strike="noStrike" spc="-1" dirty="0">
                          <a:solidFill>
                            <a:srgbClr val="000000"/>
                          </a:solidFill>
                          <a:latin typeface="Nimbus Roman"/>
                        </a:rPr>
                        <a:t>Муниципальное задание (то, что дает ИК)</a:t>
                      </a:r>
                      <a:endParaRPr lang="ru-RU" sz="24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 name="Прямоугольник 64"/>
          <p:cNvSpPr/>
          <p:nvPr/>
        </p:nvSpPr>
        <p:spPr>
          <a:xfrm>
            <a:off x="1374120" y="-72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4400" b="1" strike="noStrike" spc="-1">
                <a:solidFill>
                  <a:srgbClr val="000000"/>
                </a:solidFill>
                <a:latin typeface="Nimbus Roman"/>
              </a:rPr>
              <a:t>Основные документы</a:t>
            </a:r>
            <a:endParaRPr lang="ru-RU" sz="4400" b="0" strike="noStrike" spc="-1">
              <a:solidFill>
                <a:srgbClr val="000000"/>
              </a:solidFill>
              <a:latin typeface="Arial"/>
            </a:endParaRPr>
          </a:p>
        </p:txBody>
      </p:sp>
      <p:graphicFrame>
        <p:nvGraphicFramePr>
          <p:cNvPr id="68" name="Таблица 65"/>
          <p:cNvGraphicFramePr/>
          <p:nvPr>
            <p:extLst>
              <p:ext uri="{D42A27DB-BD31-4B8C-83A1-F6EECF244321}">
                <p14:modId xmlns:p14="http://schemas.microsoft.com/office/powerpoint/2010/main" val="4188845335"/>
              </p:ext>
            </p:extLst>
          </p:nvPr>
        </p:nvGraphicFramePr>
        <p:xfrm>
          <a:off x="115503" y="820118"/>
          <a:ext cx="12997137" cy="6175476"/>
        </p:xfrm>
        <a:graphic>
          <a:graphicData uri="http://schemas.openxmlformats.org/drawingml/2006/table">
            <a:tbl>
              <a:tblPr/>
              <a:tblGrid>
                <a:gridCol w="4212713">
                  <a:extLst>
                    <a:ext uri="{9D8B030D-6E8A-4147-A177-3AD203B41FA5}">
                      <a16:colId xmlns:a16="http://schemas.microsoft.com/office/drawing/2014/main" val="20000"/>
                    </a:ext>
                  </a:extLst>
                </a:gridCol>
                <a:gridCol w="8784424">
                  <a:extLst>
                    <a:ext uri="{9D8B030D-6E8A-4147-A177-3AD203B41FA5}">
                      <a16:colId xmlns:a16="http://schemas.microsoft.com/office/drawing/2014/main" val="20001"/>
                    </a:ext>
                  </a:extLst>
                </a:gridCol>
              </a:tblGrid>
              <a:tr h="995400">
                <a:tc>
                  <a:txBody>
                    <a:bodyPr/>
                    <a:lstStyle/>
                    <a:p>
                      <a:pPr algn="ctr" defTabSz="914400">
                        <a:lnSpc>
                          <a:spcPct val="115000"/>
                        </a:lnSpc>
                        <a:spcBef>
                          <a:spcPts val="283"/>
                        </a:spcBef>
                        <a:spcAft>
                          <a:spcPts val="283"/>
                        </a:spcAft>
                      </a:pPr>
                      <a:r>
                        <a:rPr lang="ru-RU" sz="2400" b="1" strike="noStrike" spc="-1">
                          <a:solidFill>
                            <a:srgbClr val="000000"/>
                          </a:solidFill>
                          <a:latin typeface="Nimbus Roman"/>
                        </a:rPr>
                        <a:t>Нормативно - правовая база МП РФ</a:t>
                      </a:r>
                      <a:endParaRPr lang="ru-RU" sz="24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15000"/>
                        </a:lnSpc>
                        <a:spcBef>
                          <a:spcPts val="283"/>
                        </a:spcBef>
                        <a:spcAft>
                          <a:spcPts val="283"/>
                        </a:spcAft>
                      </a:pPr>
                      <a:r>
                        <a:rPr lang="ru-RU" sz="2400" b="1" strike="noStrike" spc="-1">
                          <a:solidFill>
                            <a:srgbClr val="000000"/>
                          </a:solidFill>
                          <a:latin typeface="Nimbus Roman"/>
                        </a:rPr>
                        <a:t>Документация ОУ</a:t>
                      </a:r>
                      <a:endParaRPr lang="ru-RU" sz="24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0"/>
                  </a:ext>
                </a:extLst>
              </a:tr>
              <a:tr h="4914360">
                <a:tc>
                  <a:txBody>
                    <a:bodyPr/>
                    <a:lstStyle/>
                    <a:p>
                      <a:pPr marL="342900" indent="-342900" defTabSz="914400">
                        <a:lnSpc>
                          <a:spcPct val="115000"/>
                        </a:lnSpc>
                        <a:spcBef>
                          <a:spcPts val="283"/>
                        </a:spcBef>
                        <a:spcAft>
                          <a:spcPts val="283"/>
                        </a:spcAft>
                        <a:buFont typeface="Arial" panose="020B0604020202020204" pitchFamily="34" charset="0"/>
                        <a:buChar char="•"/>
                      </a:pPr>
                      <a:r>
                        <a:rPr lang="ru-RU" sz="2200" b="0" strike="noStrike" spc="-1" dirty="0">
                          <a:solidFill>
                            <a:srgbClr val="000000"/>
                          </a:solidFill>
                          <a:latin typeface="Nimbus Roman"/>
                        </a:rPr>
                        <a:t>Приказы МП РФ от 18.05.2023 № </a:t>
                      </a:r>
                      <a:r>
                        <a:rPr lang="ru-RU" sz="2200" b="0" strike="noStrike" spc="-1" dirty="0" smtClean="0">
                          <a:solidFill>
                            <a:srgbClr val="000000"/>
                          </a:solidFill>
                          <a:latin typeface="Nimbus Roman"/>
                        </a:rPr>
                        <a:t>372, от </a:t>
                      </a:r>
                      <a:r>
                        <a:rPr lang="ru-RU" sz="2200" b="0" strike="noStrike" spc="-1" dirty="0">
                          <a:solidFill>
                            <a:srgbClr val="000000"/>
                          </a:solidFill>
                          <a:latin typeface="Nimbus Roman"/>
                        </a:rPr>
                        <a:t>18.05.2023 № </a:t>
                      </a:r>
                      <a:r>
                        <a:rPr lang="ru-RU" sz="2200" b="0" strike="noStrike" spc="-1" dirty="0" smtClean="0">
                          <a:solidFill>
                            <a:srgbClr val="000000"/>
                          </a:solidFill>
                          <a:latin typeface="Nimbus Roman"/>
                        </a:rPr>
                        <a:t>370,</a:t>
                      </a:r>
                      <a:r>
                        <a:rPr lang="ru-RU" sz="2200" b="0" strike="noStrike" spc="-1" baseline="0" dirty="0" smtClean="0">
                          <a:solidFill>
                            <a:srgbClr val="000000"/>
                          </a:solidFill>
                          <a:latin typeface="Nimbus Roman"/>
                        </a:rPr>
                        <a:t> </a:t>
                      </a:r>
                      <a:r>
                        <a:rPr lang="ru-RU" sz="2200" b="0" strike="noStrike" spc="-1" dirty="0" smtClean="0">
                          <a:solidFill>
                            <a:srgbClr val="000000"/>
                          </a:solidFill>
                          <a:latin typeface="Nimbus Roman"/>
                        </a:rPr>
                        <a:t>от </a:t>
                      </a:r>
                      <a:r>
                        <a:rPr lang="ru-RU" sz="2200" b="0" strike="noStrike" spc="-1" dirty="0">
                          <a:solidFill>
                            <a:srgbClr val="000000"/>
                          </a:solidFill>
                          <a:latin typeface="Nimbus Roman"/>
                        </a:rPr>
                        <a:t>18.05.2023 № 371 «Об утверждении Федеральной образовательной программы НОО, ООО, СОО»</a:t>
                      </a:r>
                      <a:endParaRPr lang="ru-RU" sz="2200" b="0" strike="noStrike" spc="-1" dirty="0">
                        <a:solidFill>
                          <a:srgbClr val="000000"/>
                        </a:solidFill>
                        <a:latin typeface="Arial"/>
                      </a:endParaRPr>
                    </a:p>
                    <a:p>
                      <a:pPr marL="342900" indent="-342900" defTabSz="914400">
                        <a:lnSpc>
                          <a:spcPct val="115000"/>
                        </a:lnSpc>
                        <a:spcBef>
                          <a:spcPts val="283"/>
                        </a:spcBef>
                        <a:spcAft>
                          <a:spcPts val="283"/>
                        </a:spcAft>
                        <a:buFont typeface="Arial" panose="020B0604020202020204" pitchFamily="34" charset="0"/>
                        <a:buChar char="•"/>
                      </a:pPr>
                      <a:r>
                        <a:rPr lang="ru-RU" sz="2200" b="0" strike="noStrike" spc="-1" dirty="0" smtClean="0">
                          <a:solidFill>
                            <a:srgbClr val="000000"/>
                          </a:solidFill>
                          <a:latin typeface="Nimbus Roman"/>
                        </a:rPr>
                        <a:t>Приказ </a:t>
                      </a:r>
                      <a:r>
                        <a:rPr lang="ru-RU" sz="2200" b="0" strike="noStrike" spc="-1" dirty="0">
                          <a:solidFill>
                            <a:srgbClr val="000000"/>
                          </a:solidFill>
                          <a:latin typeface="Nimbus Roman"/>
                        </a:rPr>
                        <a:t>МП РФ от 09.10.2024г.  № 704 «О внесении изменений в некоторые приказы МП РФ, касающиеся ФОП НОО, ООО, СОО»</a:t>
                      </a:r>
                      <a:endParaRPr lang="ru-RU" sz="22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marL="216000" indent="-216000" algn="just" defTabSz="914400">
                        <a:lnSpc>
                          <a:spcPct val="115000"/>
                        </a:lnSpc>
                        <a:spcBef>
                          <a:spcPts val="283"/>
                        </a:spcBef>
                        <a:spcAft>
                          <a:spcPts val="283"/>
                        </a:spcAft>
                        <a:buClr>
                          <a:srgbClr val="000000"/>
                        </a:buClr>
                        <a:buFont typeface="Symbol" charset="2"/>
                        <a:buChar char=""/>
                      </a:pPr>
                      <a:r>
                        <a:rPr lang="ru-RU" sz="2400" b="0" strike="noStrike" spc="-1" dirty="0">
                          <a:solidFill>
                            <a:srgbClr val="000000"/>
                          </a:solidFill>
                          <a:latin typeface="Nimbus Roman"/>
                        </a:rPr>
                        <a:t>ФООП НОО</a:t>
                      </a:r>
                      <a:endParaRPr lang="ru-RU" sz="24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charset="2"/>
                        <a:buChar char=""/>
                      </a:pPr>
                      <a:r>
                        <a:rPr lang="ru-RU" sz="2400" b="0" strike="noStrike" spc="-1" dirty="0">
                          <a:solidFill>
                            <a:srgbClr val="000000"/>
                          </a:solidFill>
                          <a:latin typeface="Nimbus Roman"/>
                        </a:rPr>
                        <a:t>ФООП ООО</a:t>
                      </a:r>
                      <a:endParaRPr lang="ru-RU" sz="24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charset="2"/>
                        <a:buChar char=""/>
                      </a:pPr>
                      <a:r>
                        <a:rPr lang="ru-RU" sz="2400" b="0" strike="noStrike" spc="-1" dirty="0">
                          <a:solidFill>
                            <a:srgbClr val="000000"/>
                          </a:solidFill>
                          <a:latin typeface="Nimbus Roman"/>
                        </a:rPr>
                        <a:t>ФООП СОО</a:t>
                      </a:r>
                      <a:endParaRPr lang="ru-RU" sz="24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charset="2"/>
                        <a:buChar char=""/>
                      </a:pPr>
                      <a:r>
                        <a:rPr lang="ru-RU" sz="2400" b="0" strike="noStrike" spc="-1" dirty="0">
                          <a:solidFill>
                            <a:srgbClr val="000000"/>
                          </a:solidFill>
                          <a:latin typeface="Nimbus Roman"/>
                        </a:rPr>
                        <a:t>ОО-1 (данные в ОО-1 должны совпадать с цифрами приема, перевода, допуска, выпуска, указанными в протоколах педагогического совета и в приказах) </a:t>
                      </a:r>
                      <a:endParaRPr lang="ru-RU" sz="24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charset="2"/>
                        <a:buChar char=""/>
                      </a:pPr>
                      <a:r>
                        <a:rPr lang="ru-RU" sz="2400" b="0" strike="noStrike" spc="-1" dirty="0">
                          <a:solidFill>
                            <a:srgbClr val="000000"/>
                          </a:solidFill>
                          <a:latin typeface="Nimbus Roman"/>
                        </a:rPr>
                        <a:t>Акт приемки учреждения к началу учебного года</a:t>
                      </a:r>
                      <a:endParaRPr lang="ru-RU" sz="24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 name="Прямоугольник 66"/>
          <p:cNvSpPr/>
          <p:nvPr/>
        </p:nvSpPr>
        <p:spPr>
          <a:xfrm>
            <a:off x="1374120" y="-72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4400" b="1" strike="noStrike" spc="-1">
                <a:solidFill>
                  <a:srgbClr val="000000"/>
                </a:solidFill>
                <a:latin typeface="Nimbus Roman"/>
              </a:rPr>
              <a:t>Организационная документация</a:t>
            </a:r>
            <a:endParaRPr lang="ru-RU" sz="4400" b="0" strike="noStrike" spc="-1">
              <a:solidFill>
                <a:srgbClr val="000000"/>
              </a:solidFill>
              <a:latin typeface="Arial"/>
            </a:endParaRPr>
          </a:p>
        </p:txBody>
      </p:sp>
      <p:graphicFrame>
        <p:nvGraphicFramePr>
          <p:cNvPr id="70" name="Таблица 67"/>
          <p:cNvGraphicFramePr/>
          <p:nvPr/>
        </p:nvGraphicFramePr>
        <p:xfrm>
          <a:off x="351720" y="879120"/>
          <a:ext cx="12791160" cy="6621018"/>
        </p:xfrm>
        <a:graphic>
          <a:graphicData uri="http://schemas.openxmlformats.org/drawingml/2006/table">
            <a:tbl>
              <a:tblPr/>
              <a:tblGrid>
                <a:gridCol w="5071320">
                  <a:extLst>
                    <a:ext uri="{9D8B030D-6E8A-4147-A177-3AD203B41FA5}">
                      <a16:colId xmlns:a16="http://schemas.microsoft.com/office/drawing/2014/main" val="20000"/>
                    </a:ext>
                  </a:extLst>
                </a:gridCol>
                <a:gridCol w="7719840">
                  <a:extLst>
                    <a:ext uri="{9D8B030D-6E8A-4147-A177-3AD203B41FA5}">
                      <a16:colId xmlns:a16="http://schemas.microsoft.com/office/drawing/2014/main" val="20001"/>
                    </a:ext>
                  </a:extLst>
                </a:gridCol>
              </a:tblGrid>
              <a:tr h="939240">
                <a:tc>
                  <a:txBody>
                    <a:bodyPr/>
                    <a:lstStyle/>
                    <a:p>
                      <a:pPr algn="ctr" defTabSz="914400">
                        <a:lnSpc>
                          <a:spcPct val="115000"/>
                        </a:lnSpc>
                        <a:spcBef>
                          <a:spcPts val="283"/>
                        </a:spcBef>
                        <a:spcAft>
                          <a:spcPts val="283"/>
                        </a:spcAft>
                      </a:pPr>
                      <a:r>
                        <a:rPr lang="ru-RU" sz="2400" b="1" strike="noStrike" spc="-1">
                          <a:solidFill>
                            <a:srgbClr val="000000"/>
                          </a:solidFill>
                          <a:latin typeface="Nimbus Roman"/>
                        </a:rPr>
                        <a:t>Нормативно - правовая база </a:t>
                      </a:r>
                      <a:endParaRPr lang="ru-RU" sz="2400" b="0" strike="noStrike" spc="-1">
                        <a:solidFill>
                          <a:srgbClr val="000000"/>
                        </a:solidFill>
                        <a:latin typeface="Arial"/>
                      </a:endParaRPr>
                    </a:p>
                    <a:p>
                      <a:pPr algn="ctr" defTabSz="914400">
                        <a:lnSpc>
                          <a:spcPct val="115000"/>
                        </a:lnSpc>
                        <a:spcBef>
                          <a:spcPts val="283"/>
                        </a:spcBef>
                        <a:spcAft>
                          <a:spcPts val="283"/>
                        </a:spcAft>
                      </a:pPr>
                      <a:r>
                        <a:rPr lang="ru-RU" sz="2400" b="1" strike="noStrike" spc="-1">
                          <a:solidFill>
                            <a:srgbClr val="000000"/>
                          </a:solidFill>
                          <a:latin typeface="Nimbus Roman"/>
                        </a:rPr>
                        <a:t>МП РФ</a:t>
                      </a:r>
                      <a:endParaRPr lang="ru-RU" sz="24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15000"/>
                        </a:lnSpc>
                        <a:spcBef>
                          <a:spcPts val="283"/>
                        </a:spcBef>
                        <a:spcAft>
                          <a:spcPts val="283"/>
                        </a:spcAft>
                      </a:pPr>
                      <a:r>
                        <a:rPr lang="ru-RU" sz="2400" b="1" strike="noStrike" spc="-1">
                          <a:solidFill>
                            <a:srgbClr val="000000"/>
                          </a:solidFill>
                          <a:latin typeface="Nimbus Roman"/>
                        </a:rPr>
                        <a:t>Документация ОУ</a:t>
                      </a:r>
                      <a:endParaRPr lang="ru-RU" sz="24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0"/>
                  </a:ext>
                </a:extLst>
              </a:tr>
              <a:tr h="5295600">
                <a:tc>
                  <a:txBody>
                    <a:bodyPr/>
                    <a:lstStyle/>
                    <a:p>
                      <a:pPr algn="just" defTabSz="914400">
                        <a:lnSpc>
                          <a:spcPct val="115000"/>
                        </a:lnSpc>
                        <a:spcBef>
                          <a:spcPts val="283"/>
                        </a:spcBef>
                        <a:spcAft>
                          <a:spcPts val="283"/>
                        </a:spcAft>
                      </a:pPr>
                      <a:r>
                        <a:rPr lang="ru-RU" sz="2100" b="0" strike="noStrike" spc="-1">
                          <a:solidFill>
                            <a:srgbClr val="000000"/>
                          </a:solidFill>
                          <a:latin typeface="Nimbus Roman"/>
                        </a:rPr>
                        <a:t>Постановление Госстандарта России от 03.03.2003 №65-ст «О принятии и введении в действие государственного стандарта Российской Федерации» ГОСТ Р 6.30-2003 с методическими рекомендациями о порядке внедрения и применения ГОСТ Р 6.30-2003 «Унифицированные системы документации. Унифицированная система организационно-распорядительной документации. Требования к оформлению документов» *Порядок проведения аттестации педагог.работ. (Приказ МП РФ от 24.03.2023 № 196)</a:t>
                      </a:r>
                      <a:endParaRPr lang="ru-RU" sz="21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marL="216000" indent="-216000" algn="just" defTabSz="914400">
                        <a:lnSpc>
                          <a:spcPct val="115000"/>
                        </a:lnSpc>
                        <a:buClr>
                          <a:srgbClr val="000000"/>
                        </a:buClr>
                        <a:buFont typeface="Symbol" charset="2"/>
                        <a:buChar char=""/>
                      </a:pPr>
                      <a:r>
                        <a:rPr lang="ru-RU" sz="2400" b="0" strike="noStrike" spc="-1">
                          <a:solidFill>
                            <a:srgbClr val="000000"/>
                          </a:solidFill>
                          <a:latin typeface="Nimbus Roman"/>
                        </a:rPr>
                        <a:t>Номенклатура дел</a:t>
                      </a:r>
                      <a:endParaRPr lang="ru-RU" sz="2400" b="0" strike="noStrike" spc="-1">
                        <a:solidFill>
                          <a:srgbClr val="000000"/>
                        </a:solidFill>
                        <a:latin typeface="Arial"/>
                      </a:endParaRPr>
                    </a:p>
                    <a:p>
                      <a:pPr marL="216000" indent="-216000" algn="just" defTabSz="914400">
                        <a:lnSpc>
                          <a:spcPct val="115000"/>
                        </a:lnSpc>
                        <a:buClr>
                          <a:srgbClr val="000000"/>
                        </a:buClr>
                        <a:buFont typeface="Symbol" charset="2"/>
                        <a:buChar char=""/>
                      </a:pPr>
                      <a:r>
                        <a:rPr lang="ru-RU" sz="2400" b="0" strike="noStrike" spc="-1">
                          <a:solidFill>
                            <a:srgbClr val="000000"/>
                          </a:solidFill>
                          <a:latin typeface="Nimbus Roman"/>
                        </a:rPr>
                        <a:t>Инструкция по ведению делопроизводства</a:t>
                      </a:r>
                      <a:endParaRPr lang="ru-RU" sz="2400" b="0" strike="noStrike" spc="-1">
                        <a:solidFill>
                          <a:srgbClr val="000000"/>
                        </a:solidFill>
                        <a:latin typeface="Arial"/>
                      </a:endParaRPr>
                    </a:p>
                    <a:p>
                      <a:pPr marL="216000" indent="-216000" algn="just" defTabSz="914400">
                        <a:lnSpc>
                          <a:spcPct val="115000"/>
                        </a:lnSpc>
                        <a:buClr>
                          <a:srgbClr val="000000"/>
                        </a:buClr>
                        <a:buFont typeface="Symbol" charset="2"/>
                        <a:buChar char=""/>
                      </a:pPr>
                      <a:r>
                        <a:rPr lang="ru-RU" sz="2400" b="0" strike="noStrike" spc="-1">
                          <a:solidFill>
                            <a:srgbClr val="000000"/>
                          </a:solidFill>
                          <a:latin typeface="Nimbus Roman"/>
                        </a:rPr>
                        <a:t>Приказ «Об установлении объема учебной нагрузки педагогическим работникам на учебный год и о возложении дополнительных обязанностей» (классное руководство, заведование кабинетами и т. д.)</a:t>
                      </a:r>
                      <a:endParaRPr lang="ru-RU" sz="2400" b="0" strike="noStrike" spc="-1">
                        <a:solidFill>
                          <a:srgbClr val="000000"/>
                        </a:solidFill>
                        <a:latin typeface="Arial"/>
                      </a:endParaRPr>
                    </a:p>
                    <a:p>
                      <a:pPr marL="216000" indent="-216000" algn="just" defTabSz="914400">
                        <a:lnSpc>
                          <a:spcPct val="115000"/>
                        </a:lnSpc>
                        <a:buClr>
                          <a:srgbClr val="000000"/>
                        </a:buClr>
                        <a:buFont typeface="Symbol" charset="2"/>
                        <a:buChar char=""/>
                      </a:pPr>
                      <a:r>
                        <a:rPr lang="ru-RU" sz="2400" b="0" strike="noStrike" spc="-1">
                          <a:solidFill>
                            <a:srgbClr val="000000"/>
                          </a:solidFill>
                          <a:latin typeface="Nimbus Roman"/>
                        </a:rPr>
                        <a:t>Приказ «Об утверждении графика аттестации педагогических работников и повышения их квалификации»</a:t>
                      </a:r>
                      <a:endParaRPr lang="ru-RU" sz="24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 name="Прямоугольник 68"/>
          <p:cNvSpPr/>
          <p:nvPr/>
        </p:nvSpPr>
        <p:spPr>
          <a:xfrm>
            <a:off x="1143000" y="1130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dirty="0">
                <a:solidFill>
                  <a:srgbClr val="000000"/>
                </a:solidFill>
                <a:latin typeface="Nimbus Roman"/>
              </a:rPr>
              <a:t>Прием учащихся в образовательное учреждение</a:t>
            </a:r>
            <a:endParaRPr lang="ru-RU" sz="3200" b="0" strike="noStrike" spc="-1" dirty="0">
              <a:solidFill>
                <a:srgbClr val="000000"/>
              </a:solidFill>
              <a:latin typeface="Arial"/>
            </a:endParaRPr>
          </a:p>
        </p:txBody>
      </p:sp>
      <p:graphicFrame>
        <p:nvGraphicFramePr>
          <p:cNvPr id="72" name="Таблица 69"/>
          <p:cNvGraphicFramePr/>
          <p:nvPr>
            <p:extLst>
              <p:ext uri="{D42A27DB-BD31-4B8C-83A1-F6EECF244321}">
                <p14:modId xmlns:p14="http://schemas.microsoft.com/office/powerpoint/2010/main" val="1638486388"/>
              </p:ext>
            </p:extLst>
          </p:nvPr>
        </p:nvGraphicFramePr>
        <p:xfrm>
          <a:off x="198965" y="601013"/>
          <a:ext cx="12911760" cy="6848856"/>
        </p:xfrm>
        <a:graphic>
          <a:graphicData uri="http://schemas.openxmlformats.org/drawingml/2006/table">
            <a:tbl>
              <a:tblPr/>
              <a:tblGrid>
                <a:gridCol w="5424120">
                  <a:extLst>
                    <a:ext uri="{9D8B030D-6E8A-4147-A177-3AD203B41FA5}">
                      <a16:colId xmlns:a16="http://schemas.microsoft.com/office/drawing/2014/main" val="20000"/>
                    </a:ext>
                  </a:extLst>
                </a:gridCol>
                <a:gridCol w="7487640">
                  <a:extLst>
                    <a:ext uri="{9D8B030D-6E8A-4147-A177-3AD203B41FA5}">
                      <a16:colId xmlns:a16="http://schemas.microsoft.com/office/drawing/2014/main" val="20001"/>
                    </a:ext>
                  </a:extLst>
                </a:gridCol>
              </a:tblGrid>
              <a:tr h="679320">
                <a:tc>
                  <a:txBody>
                    <a:bodyPr/>
                    <a:lstStyle/>
                    <a:p>
                      <a:pPr algn="ctr" defTabSz="914400">
                        <a:lnSpc>
                          <a:spcPct val="115000"/>
                        </a:lnSpc>
                        <a:spcBef>
                          <a:spcPts val="283"/>
                        </a:spcBef>
                        <a:spcAft>
                          <a:spcPts val="283"/>
                        </a:spcAft>
                      </a:pPr>
                      <a:r>
                        <a:rPr lang="ru-RU" sz="2000" b="1" strike="noStrike" spc="-1">
                          <a:solidFill>
                            <a:srgbClr val="000000"/>
                          </a:solidFill>
                          <a:latin typeface="Nimbus Roman"/>
                        </a:rPr>
                        <a:t>Нормативно - правовая база </a:t>
                      </a:r>
                      <a:endParaRPr lang="ru-RU" sz="2000" b="0" strike="noStrike" spc="-1">
                        <a:solidFill>
                          <a:srgbClr val="000000"/>
                        </a:solidFill>
                        <a:latin typeface="Arial"/>
                      </a:endParaRPr>
                    </a:p>
                    <a:p>
                      <a:pPr algn="ctr" defTabSz="914400">
                        <a:lnSpc>
                          <a:spcPct val="115000"/>
                        </a:lnSpc>
                        <a:spcBef>
                          <a:spcPts val="283"/>
                        </a:spcBef>
                        <a:spcAft>
                          <a:spcPts val="283"/>
                        </a:spcAft>
                      </a:pPr>
                      <a:r>
                        <a:rPr lang="ru-RU" sz="2000" b="1" strike="noStrike" spc="-1">
                          <a:solidFill>
                            <a:srgbClr val="000000"/>
                          </a:solidFill>
                          <a:latin typeface="Nimbus Roman"/>
                        </a:rPr>
                        <a:t>МП РФ</a:t>
                      </a:r>
                      <a:endParaRPr lang="ru-RU" sz="20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15000"/>
                        </a:lnSpc>
                        <a:spcBef>
                          <a:spcPts val="283"/>
                        </a:spcBef>
                        <a:spcAft>
                          <a:spcPts val="283"/>
                        </a:spcAft>
                      </a:pPr>
                      <a:r>
                        <a:rPr lang="ru-RU" sz="2000" b="1" strike="noStrike" spc="-1" dirty="0">
                          <a:solidFill>
                            <a:srgbClr val="000000"/>
                          </a:solidFill>
                          <a:latin typeface="Nimbus Roman"/>
                        </a:rPr>
                        <a:t>Документация ОУ</a:t>
                      </a:r>
                      <a:endParaRPr lang="ru-RU" sz="2000" b="0" strike="noStrike" spc="-1" dirty="0">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0"/>
                  </a:ext>
                </a:extLst>
              </a:tr>
              <a:tr h="4914360">
                <a:tc>
                  <a:txBody>
                    <a:bodyPr/>
                    <a:lstStyle/>
                    <a:p>
                      <a:pPr marL="216000" indent="-216000" algn="just" defTabSz="914400">
                        <a:lnSpc>
                          <a:spcPct val="115000"/>
                        </a:lnSpc>
                        <a:buClr>
                          <a:srgbClr val="000000"/>
                        </a:buClr>
                        <a:buFont typeface="Symbol"/>
                        <a:buChar char=""/>
                      </a:pPr>
                      <a:r>
                        <a:rPr lang="ru-RU" sz="2000" b="0" strike="noStrike" spc="-1" dirty="0">
                          <a:solidFill>
                            <a:srgbClr val="000000"/>
                          </a:solidFill>
                          <a:latin typeface="Nimbus Roman"/>
                        </a:rPr>
                        <a:t>Приказ МП РФ от 02.09.2020 № 458 (с изменениями)</a:t>
                      </a:r>
                      <a:endParaRPr lang="ru-RU" sz="20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000" b="0" strike="noStrike" spc="-1" dirty="0">
                          <a:solidFill>
                            <a:srgbClr val="000000"/>
                          </a:solidFill>
                          <a:latin typeface="Nimbus Roman"/>
                        </a:rPr>
                        <a:t>«О порядке приема граждан по образовательным программам начального общего, основного общего и среднего общего образования»</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Приказ МП РФ от 06.04.2023 №240 «Об утверждении порядка и условий осуществления перевода обучающихся из одной организации в другие организации, осуществляющие образовательную деятельность по образовательным программам, соответствующих уровня и направленностей»</a:t>
                      </a:r>
                      <a:endParaRPr lang="ru-RU" sz="20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marL="216000" indent="-216000" algn="just" defTabSz="914400">
                        <a:lnSpc>
                          <a:spcPct val="115000"/>
                        </a:lnSpc>
                        <a:buClr>
                          <a:srgbClr val="000000"/>
                        </a:buClr>
                        <a:buFont typeface="Symbol"/>
                        <a:buChar char=""/>
                      </a:pPr>
                      <a:r>
                        <a:rPr lang="ru-RU" sz="2100" b="0" strike="noStrike" spc="-1" dirty="0">
                          <a:solidFill>
                            <a:srgbClr val="000000"/>
                          </a:solidFill>
                          <a:latin typeface="Nimbus Roman"/>
                        </a:rPr>
                        <a:t>Журнал регистрации заявлений </a:t>
                      </a:r>
                      <a:endParaRPr lang="ru-RU" sz="21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100" b="0" strike="noStrike" spc="-1" dirty="0">
                          <a:solidFill>
                            <a:srgbClr val="000000"/>
                          </a:solidFill>
                          <a:latin typeface="Nimbus Roman"/>
                        </a:rPr>
                        <a:t>Журнал регистрации уведомлений</a:t>
                      </a:r>
                      <a:endParaRPr lang="ru-RU" sz="21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100" b="0" strike="noStrike" spc="-1" dirty="0">
                          <a:solidFill>
                            <a:srgbClr val="000000"/>
                          </a:solidFill>
                          <a:latin typeface="Nimbus Roman"/>
                        </a:rPr>
                        <a:t>Положение о порядке приема учащихся в МБОУ «СОШ № » (с учётом Федерального закона от 28.12.2024 № 544-ФЗ)</a:t>
                      </a:r>
                      <a:endParaRPr lang="ru-RU" sz="2100" b="0" strike="noStrike" spc="-1" dirty="0">
                        <a:solidFill>
                          <a:srgbClr val="000000"/>
                        </a:solidFill>
                        <a:latin typeface="Arial"/>
                      </a:endParaRPr>
                    </a:p>
                    <a:p>
                      <a:pPr defTabSz="914400">
                        <a:lnSpc>
                          <a:spcPct val="115000"/>
                        </a:lnSpc>
                      </a:pPr>
                      <a:endParaRPr lang="ru-RU" sz="2100" b="0" strike="noStrike" spc="-1" dirty="0">
                        <a:solidFill>
                          <a:srgbClr val="000000"/>
                        </a:solidFill>
                        <a:latin typeface="Arial"/>
                      </a:endParaRPr>
                    </a:p>
                    <a:p>
                      <a:pPr marL="0" indent="0" algn="ctr" defTabSz="914400">
                        <a:lnSpc>
                          <a:spcPct val="115000"/>
                        </a:lnSpc>
                        <a:buClr>
                          <a:srgbClr val="000000"/>
                        </a:buClr>
                        <a:buFont typeface="Symbol"/>
                        <a:buNone/>
                      </a:pPr>
                      <a:r>
                        <a:rPr lang="ru-RU" sz="2100" b="1" strike="noStrike" spc="-1" dirty="0">
                          <a:solidFill>
                            <a:srgbClr val="000000"/>
                          </a:solidFill>
                          <a:latin typeface="Nimbus Roman"/>
                        </a:rPr>
                        <a:t>Запомни! В первый класс принимаются</a:t>
                      </a:r>
                      <a:endParaRPr lang="ru-RU" sz="2100" b="0" strike="noStrike" spc="-1" dirty="0">
                        <a:solidFill>
                          <a:srgbClr val="000000"/>
                        </a:solidFill>
                        <a:latin typeface="Arial"/>
                      </a:endParaRPr>
                    </a:p>
                    <a:p>
                      <a:pPr marL="0" indent="0" algn="ctr" defTabSz="914400">
                        <a:lnSpc>
                          <a:spcPct val="115000"/>
                        </a:lnSpc>
                        <a:buClr>
                          <a:srgbClr val="000000"/>
                        </a:buClr>
                        <a:buFont typeface="Symbol"/>
                        <a:buNone/>
                      </a:pPr>
                      <a:r>
                        <a:rPr lang="ru-RU" sz="2100" b="1" strike="noStrike" spc="-1" dirty="0">
                          <a:solidFill>
                            <a:srgbClr val="000000"/>
                          </a:solidFill>
                          <a:latin typeface="Nimbus Roman"/>
                        </a:rPr>
                        <a:t>I этап</a:t>
                      </a:r>
                      <a:endParaRPr lang="ru-RU" sz="21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100" b="0" strike="noStrike" spc="-1" dirty="0">
                          <a:solidFill>
                            <a:srgbClr val="000000"/>
                          </a:solidFill>
                          <a:latin typeface="Nimbus Roman"/>
                        </a:rPr>
                        <a:t>Учащиеся </a:t>
                      </a:r>
                      <a:r>
                        <a:rPr lang="ru-RU" sz="2100" b="1" strike="noStrike" spc="-1" dirty="0">
                          <a:solidFill>
                            <a:srgbClr val="000000"/>
                          </a:solidFill>
                          <a:latin typeface="Nimbus Roman"/>
                        </a:rPr>
                        <a:t>с закрепленной территории с 01.04 по 30.06</a:t>
                      </a:r>
                      <a:endParaRPr lang="ru-RU" sz="21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100" b="0" strike="noStrike" spc="-1" dirty="0">
                          <a:solidFill>
                            <a:srgbClr val="000000"/>
                          </a:solidFill>
                          <a:latin typeface="Nimbus Roman"/>
                        </a:rPr>
                        <a:t>Приказ о зачислении в 1 класс издается в  течение 3 дней (с 1 по 5.06) — в личном деле ученика первого класса должно быть: заявление о приеме в школу, документ о регистрации по месту жительства или справка о приеме документов для оформления регистрации, заверенная копия свидетельства о рождении</a:t>
                      </a:r>
                      <a:endParaRPr lang="ru-RU" sz="21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 name="Прямоугольник 70"/>
          <p:cNvSpPr/>
          <p:nvPr/>
        </p:nvSpPr>
        <p:spPr>
          <a:xfrm>
            <a:off x="1263600" y="21024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Прием учащихся в образовательное учреждение</a:t>
            </a:r>
            <a:endParaRPr lang="ru-RU" sz="3200" b="0" strike="noStrike" spc="-1">
              <a:solidFill>
                <a:srgbClr val="000000"/>
              </a:solidFill>
              <a:latin typeface="Arial"/>
            </a:endParaRPr>
          </a:p>
        </p:txBody>
      </p:sp>
      <p:graphicFrame>
        <p:nvGraphicFramePr>
          <p:cNvPr id="74" name="Таблица 71"/>
          <p:cNvGraphicFramePr/>
          <p:nvPr>
            <p:extLst>
              <p:ext uri="{D42A27DB-BD31-4B8C-83A1-F6EECF244321}">
                <p14:modId xmlns:p14="http://schemas.microsoft.com/office/powerpoint/2010/main" val="2432284217"/>
              </p:ext>
            </p:extLst>
          </p:nvPr>
        </p:nvGraphicFramePr>
        <p:xfrm>
          <a:off x="373680" y="1110240"/>
          <a:ext cx="12690720" cy="6042660"/>
        </p:xfrm>
        <a:graphic>
          <a:graphicData uri="http://schemas.openxmlformats.org/drawingml/2006/table">
            <a:tbl>
              <a:tblPr/>
              <a:tblGrid>
                <a:gridCol w="5331240">
                  <a:extLst>
                    <a:ext uri="{9D8B030D-6E8A-4147-A177-3AD203B41FA5}">
                      <a16:colId xmlns:a16="http://schemas.microsoft.com/office/drawing/2014/main" val="20000"/>
                    </a:ext>
                  </a:extLst>
                </a:gridCol>
                <a:gridCol w="7359480">
                  <a:extLst>
                    <a:ext uri="{9D8B030D-6E8A-4147-A177-3AD203B41FA5}">
                      <a16:colId xmlns:a16="http://schemas.microsoft.com/office/drawing/2014/main" val="20001"/>
                    </a:ext>
                  </a:extLst>
                </a:gridCol>
              </a:tblGrid>
              <a:tr h="679320">
                <a:tc>
                  <a:txBody>
                    <a:bodyPr/>
                    <a:lstStyle/>
                    <a:p>
                      <a:pPr algn="ctr" defTabSz="914400">
                        <a:lnSpc>
                          <a:spcPct val="115000"/>
                        </a:lnSpc>
                        <a:spcBef>
                          <a:spcPts val="283"/>
                        </a:spcBef>
                        <a:spcAft>
                          <a:spcPts val="283"/>
                        </a:spcAft>
                      </a:pPr>
                      <a:r>
                        <a:rPr lang="ru-RU" sz="2200" b="1" strike="noStrike" spc="-1">
                          <a:solidFill>
                            <a:srgbClr val="000000"/>
                          </a:solidFill>
                          <a:latin typeface="Nimbus Roman"/>
                        </a:rPr>
                        <a:t>Нормативно - правовая база </a:t>
                      </a:r>
                      <a:endParaRPr lang="ru-RU" sz="2200" b="0" strike="noStrike" spc="-1">
                        <a:solidFill>
                          <a:srgbClr val="000000"/>
                        </a:solidFill>
                        <a:latin typeface="Arial"/>
                      </a:endParaRPr>
                    </a:p>
                    <a:p>
                      <a:pPr algn="ctr" defTabSz="914400">
                        <a:lnSpc>
                          <a:spcPct val="115000"/>
                        </a:lnSpc>
                        <a:spcBef>
                          <a:spcPts val="283"/>
                        </a:spcBef>
                        <a:spcAft>
                          <a:spcPts val="283"/>
                        </a:spcAft>
                      </a:pPr>
                      <a:r>
                        <a:rPr lang="ru-RU" sz="2200" b="1" strike="noStrike" spc="-1">
                          <a:solidFill>
                            <a:srgbClr val="000000"/>
                          </a:solidFill>
                          <a:latin typeface="Nimbus Roman"/>
                        </a:rPr>
                        <a:t>МП РФ</a:t>
                      </a:r>
                      <a:endParaRPr lang="ru-RU" sz="22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15000"/>
                        </a:lnSpc>
                        <a:spcBef>
                          <a:spcPts val="283"/>
                        </a:spcBef>
                        <a:spcAft>
                          <a:spcPts val="283"/>
                        </a:spcAft>
                      </a:pPr>
                      <a:r>
                        <a:rPr lang="ru-RU" sz="2200" b="1" strike="noStrike" spc="-1">
                          <a:solidFill>
                            <a:srgbClr val="000000"/>
                          </a:solidFill>
                          <a:latin typeface="Nimbus Roman"/>
                        </a:rPr>
                        <a:t>Документация ОУ</a:t>
                      </a:r>
                      <a:endParaRPr lang="ru-RU" sz="22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0"/>
                  </a:ext>
                </a:extLst>
              </a:tr>
              <a:tr h="4914360">
                <a:tc>
                  <a:txBody>
                    <a:bodyPr/>
                    <a:lstStyle/>
                    <a:p>
                      <a:pPr marL="216000" indent="-216000" algn="just" defTabSz="914400">
                        <a:lnSpc>
                          <a:spcPct val="115000"/>
                        </a:lnSpc>
                        <a:buClr>
                          <a:srgbClr val="000000"/>
                        </a:buClr>
                        <a:buFont typeface="Symbol"/>
                        <a:buChar char=""/>
                      </a:pPr>
                      <a:r>
                        <a:rPr lang="ru-RU" sz="2200" b="0" strike="noStrike" spc="-1" dirty="0">
                          <a:solidFill>
                            <a:srgbClr val="000000"/>
                          </a:solidFill>
                          <a:latin typeface="Nimbus Roman"/>
                        </a:rPr>
                        <a:t>ФЗ - № 411 от 02.12.2019 года</a:t>
                      </a:r>
                      <a:endParaRPr lang="ru-RU" sz="22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200" b="0" strike="noStrike" spc="-1" dirty="0">
                          <a:solidFill>
                            <a:srgbClr val="000000"/>
                          </a:solidFill>
                          <a:latin typeface="Nimbus Roman"/>
                        </a:rPr>
                        <a:t>О внесении изменений в приказ МП РФ от 09.09.2020 № 458</a:t>
                      </a:r>
                      <a:r>
                        <a:rPr lang="ru-RU" sz="2200" b="0" strike="noStrike" spc="-1" dirty="0" smtClean="0">
                          <a:solidFill>
                            <a:srgbClr val="000000"/>
                          </a:solidFill>
                          <a:latin typeface="Nimbus Roman"/>
                        </a:rPr>
                        <a:t>: «О</a:t>
                      </a:r>
                      <a:r>
                        <a:rPr lang="ru-RU" sz="2200" b="0" strike="noStrike" spc="-1" baseline="0" dirty="0" smtClean="0">
                          <a:solidFill>
                            <a:srgbClr val="000000"/>
                          </a:solidFill>
                          <a:latin typeface="Nimbus Roman"/>
                        </a:rPr>
                        <a:t> порядке приема граждан по образовательным программам НОО, ООО, СОО»</a:t>
                      </a:r>
                      <a:endParaRPr lang="ru-RU" sz="2200" b="0" strike="noStrike" spc="-1" dirty="0">
                        <a:solidFill>
                          <a:srgbClr val="000000"/>
                        </a:solidFill>
                        <a:latin typeface="Arial"/>
                      </a:endParaRPr>
                    </a:p>
                    <a:p>
                      <a:pPr algn="just" defTabSz="914400">
                        <a:lnSpc>
                          <a:spcPct val="115000"/>
                        </a:lnSpc>
                      </a:pPr>
                      <a:endParaRPr lang="ru-RU" sz="22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200" b="0" u="sng" strike="noStrike" spc="-1" dirty="0">
                          <a:solidFill>
                            <a:srgbClr val="000000"/>
                          </a:solidFill>
                          <a:latin typeface="Nimbus Roman"/>
                          <a:ea typeface="Tahoma"/>
                        </a:rPr>
                        <a:t>Приказы МП РФ</a:t>
                      </a:r>
                      <a:endParaRPr lang="ru-RU" sz="2200" b="0" u="sng" strike="noStrike" spc="-1" dirty="0">
                        <a:solidFill>
                          <a:srgbClr val="000000"/>
                        </a:solidFill>
                        <a:latin typeface="Arial"/>
                      </a:endParaRPr>
                    </a:p>
                    <a:p>
                      <a:pPr marL="216000" indent="-216000" algn="just" defTabSz="914400">
                        <a:lnSpc>
                          <a:spcPct val="115000"/>
                        </a:lnSpc>
                        <a:buClr>
                          <a:srgbClr val="000000"/>
                        </a:buClr>
                        <a:buFont typeface="Tahoma"/>
                        <a:buChar char="−"/>
                      </a:pPr>
                      <a:r>
                        <a:rPr lang="ru-RU" sz="2200" b="0" strike="noStrike" spc="-1" dirty="0">
                          <a:solidFill>
                            <a:srgbClr val="000000"/>
                          </a:solidFill>
                          <a:latin typeface="Nimbus Roman"/>
                          <a:ea typeface="Tahoma"/>
                        </a:rPr>
                        <a:t>от 08.10.2021 № 707</a:t>
                      </a:r>
                      <a:endParaRPr lang="ru-RU" sz="2200" b="0" strike="noStrike" spc="-1" dirty="0">
                        <a:solidFill>
                          <a:srgbClr val="000000"/>
                        </a:solidFill>
                        <a:latin typeface="Arial"/>
                      </a:endParaRPr>
                    </a:p>
                    <a:p>
                      <a:pPr marL="216000" indent="-216000" algn="just" defTabSz="914400">
                        <a:lnSpc>
                          <a:spcPct val="115000"/>
                        </a:lnSpc>
                        <a:buClr>
                          <a:srgbClr val="000000"/>
                        </a:buClr>
                        <a:buFont typeface="Tahoma"/>
                        <a:buChar char="−"/>
                      </a:pPr>
                      <a:r>
                        <a:rPr lang="ru-RU" sz="2200" b="0" strike="noStrike" spc="-1" dirty="0">
                          <a:solidFill>
                            <a:srgbClr val="000000"/>
                          </a:solidFill>
                          <a:latin typeface="Nimbus Roman"/>
                          <a:ea typeface="Tahoma"/>
                        </a:rPr>
                        <a:t>от 30.080.2020 № 784</a:t>
                      </a:r>
                      <a:endParaRPr lang="ru-RU" sz="2200" b="0" strike="noStrike" spc="-1" dirty="0">
                        <a:solidFill>
                          <a:srgbClr val="000000"/>
                        </a:solidFill>
                        <a:latin typeface="Arial"/>
                      </a:endParaRPr>
                    </a:p>
                    <a:p>
                      <a:pPr marL="216000" indent="-216000" algn="just" defTabSz="914400">
                        <a:lnSpc>
                          <a:spcPct val="115000"/>
                        </a:lnSpc>
                        <a:buClr>
                          <a:srgbClr val="000000"/>
                        </a:buClr>
                        <a:buFont typeface="Tahoma"/>
                        <a:buChar char="−"/>
                      </a:pPr>
                      <a:r>
                        <a:rPr lang="ru-RU" sz="2200" b="0" strike="noStrike" spc="-1" dirty="0">
                          <a:solidFill>
                            <a:srgbClr val="000000"/>
                          </a:solidFill>
                          <a:latin typeface="Nimbus Roman"/>
                          <a:ea typeface="Tahoma"/>
                        </a:rPr>
                        <a:t>от 23.01.2023 № 47</a:t>
                      </a:r>
                      <a:endParaRPr lang="ru-RU" sz="2200" b="0" strike="noStrike" spc="-1" dirty="0">
                        <a:solidFill>
                          <a:srgbClr val="000000"/>
                        </a:solidFill>
                        <a:latin typeface="Arial"/>
                      </a:endParaRPr>
                    </a:p>
                    <a:p>
                      <a:pPr marL="216000" indent="-216000" algn="just" defTabSz="914400">
                        <a:lnSpc>
                          <a:spcPct val="115000"/>
                        </a:lnSpc>
                        <a:buClr>
                          <a:srgbClr val="000000"/>
                        </a:buClr>
                        <a:buFont typeface="Tahoma"/>
                        <a:buChar char="−"/>
                      </a:pPr>
                      <a:r>
                        <a:rPr lang="ru-RU" sz="2200" b="0" strike="noStrike" spc="-1" dirty="0">
                          <a:solidFill>
                            <a:srgbClr val="000000"/>
                          </a:solidFill>
                          <a:latin typeface="Nimbus Roman"/>
                          <a:ea typeface="Tahoma"/>
                        </a:rPr>
                        <a:t>от 30.08.2023 № 642</a:t>
                      </a:r>
                      <a:endParaRPr lang="ru-RU" sz="2200" b="0" strike="noStrike" spc="-1" dirty="0">
                        <a:solidFill>
                          <a:srgbClr val="000000"/>
                        </a:solidFill>
                        <a:latin typeface="Arial"/>
                      </a:endParaRPr>
                    </a:p>
                    <a:p>
                      <a:pPr marL="216000" indent="-216000" algn="just" defTabSz="914400">
                        <a:lnSpc>
                          <a:spcPct val="115000"/>
                        </a:lnSpc>
                        <a:buClr>
                          <a:srgbClr val="000000"/>
                        </a:buClr>
                        <a:buFont typeface="Tahoma"/>
                        <a:buChar char="−"/>
                      </a:pPr>
                      <a:r>
                        <a:rPr lang="ru-RU" sz="2200" b="0" strike="noStrike" spc="-1" dirty="0">
                          <a:solidFill>
                            <a:srgbClr val="000000"/>
                          </a:solidFill>
                          <a:latin typeface="Nimbus Roman"/>
                          <a:ea typeface="Tahoma"/>
                        </a:rPr>
                        <a:t>от </a:t>
                      </a:r>
                      <a:r>
                        <a:rPr lang="ru-RU" sz="2200" b="1" u="sng" strike="noStrike" spc="-1" dirty="0">
                          <a:solidFill>
                            <a:srgbClr val="000000"/>
                          </a:solidFill>
                          <a:uFillTx/>
                          <a:latin typeface="Nimbus Roman"/>
                          <a:ea typeface="Tahoma"/>
                        </a:rPr>
                        <a:t>_?__</a:t>
                      </a:r>
                      <a:r>
                        <a:rPr lang="ru-RU" sz="2200" b="0" strike="noStrike" spc="-1" dirty="0">
                          <a:solidFill>
                            <a:srgbClr val="000000"/>
                          </a:solidFill>
                          <a:latin typeface="Nimbus Roman"/>
                          <a:ea typeface="Tahoma"/>
                        </a:rPr>
                        <a:t>2025 № _____(новые правила приема детей мигрантов в ОУ)</a:t>
                      </a:r>
                      <a:endParaRPr lang="ru-RU" sz="22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marL="216000" indent="-216000" algn="ctr" defTabSz="914400">
                        <a:lnSpc>
                          <a:spcPct val="115000"/>
                        </a:lnSpc>
                        <a:buClr>
                          <a:srgbClr val="000000"/>
                        </a:buClr>
                        <a:buFont typeface="Symbol"/>
                        <a:buChar char=""/>
                      </a:pPr>
                      <a:r>
                        <a:rPr lang="ru-RU" sz="2200" b="1" strike="noStrike" spc="-1" dirty="0">
                          <a:solidFill>
                            <a:srgbClr val="000000"/>
                          </a:solidFill>
                          <a:latin typeface="Nimbus Roman"/>
                        </a:rPr>
                        <a:t>II этап</a:t>
                      </a:r>
                      <a:endParaRPr lang="ru-RU" sz="22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200" b="0" strike="noStrike" spc="-1" dirty="0">
                          <a:solidFill>
                            <a:srgbClr val="000000"/>
                          </a:solidFill>
                          <a:latin typeface="Nimbus Roman"/>
                        </a:rPr>
                        <a:t>Учащиеся </a:t>
                      </a:r>
                      <a:r>
                        <a:rPr lang="ru-RU" sz="2200" b="1" strike="noStrike" spc="-1" dirty="0">
                          <a:solidFill>
                            <a:srgbClr val="000000"/>
                          </a:solidFill>
                          <a:latin typeface="Nimbus Roman"/>
                        </a:rPr>
                        <a:t>с незакрепленной территории с 06.07</a:t>
                      </a:r>
                      <a:endParaRPr lang="ru-RU" sz="22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200" b="0" strike="noStrike" spc="-1" dirty="0">
                          <a:solidFill>
                            <a:srgbClr val="000000"/>
                          </a:solidFill>
                          <a:latin typeface="Nimbus Roman"/>
                        </a:rPr>
                        <a:t>Приказ о зачислении в 1 класс издается в  течение 5 дней после подачи заявления</a:t>
                      </a:r>
                      <a:endParaRPr lang="ru-RU" sz="22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200" b="1" u="sng" strike="noStrike" spc="-1" dirty="0">
                          <a:solidFill>
                            <a:srgbClr val="000000"/>
                          </a:solidFill>
                          <a:uFillTx/>
                          <a:latin typeface="Nimbus Roman"/>
                        </a:rPr>
                        <a:t>Обеспечить правом</a:t>
                      </a:r>
                      <a:r>
                        <a:rPr lang="ru-RU" sz="2200" b="0" strike="noStrike" spc="-1" dirty="0">
                          <a:solidFill>
                            <a:srgbClr val="000000"/>
                          </a:solidFill>
                          <a:latin typeface="Nimbus Roman"/>
                        </a:rPr>
                        <a:t> первоочередного и преимущественного приема на обучение по основным общеобразовательным программам начального общего образования (справка с места работы родителей (законных представителей) или копию свидетельства о рождении полнородных и </a:t>
                      </a:r>
                      <a:r>
                        <a:rPr lang="ru-RU" sz="2200" b="0" strike="noStrike" spc="-1" dirty="0" err="1">
                          <a:solidFill>
                            <a:srgbClr val="000000"/>
                          </a:solidFill>
                          <a:latin typeface="Nimbus Roman"/>
                        </a:rPr>
                        <a:t>неполнородных</a:t>
                      </a:r>
                      <a:r>
                        <a:rPr lang="ru-RU" sz="2200" b="0" strike="noStrike" spc="-1" dirty="0">
                          <a:solidFill>
                            <a:srgbClr val="000000"/>
                          </a:solidFill>
                          <a:latin typeface="Nimbus Roman"/>
                        </a:rPr>
                        <a:t> брата (сестры), в том числе усыновленных или находящихся под опекой)</a:t>
                      </a:r>
                      <a:endParaRPr lang="ru-RU" sz="22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 name="Прямоугольник 72"/>
          <p:cNvSpPr/>
          <p:nvPr/>
        </p:nvSpPr>
        <p:spPr>
          <a:xfrm>
            <a:off x="1374120" y="-3615"/>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dirty="0">
                <a:solidFill>
                  <a:srgbClr val="000000"/>
                </a:solidFill>
                <a:latin typeface="Nimbus Roman"/>
              </a:rPr>
              <a:t>Прием учащихся в образовательное учреждение</a:t>
            </a:r>
            <a:endParaRPr lang="ru-RU" sz="3200" b="0" strike="noStrike" spc="-1" dirty="0">
              <a:solidFill>
                <a:srgbClr val="000000"/>
              </a:solidFill>
              <a:latin typeface="Arial"/>
            </a:endParaRPr>
          </a:p>
        </p:txBody>
      </p:sp>
      <p:graphicFrame>
        <p:nvGraphicFramePr>
          <p:cNvPr id="76" name="Таблица 73"/>
          <p:cNvGraphicFramePr/>
          <p:nvPr>
            <p:extLst>
              <p:ext uri="{D42A27DB-BD31-4B8C-83A1-F6EECF244321}">
                <p14:modId xmlns:p14="http://schemas.microsoft.com/office/powerpoint/2010/main" val="3343400163"/>
              </p:ext>
            </p:extLst>
          </p:nvPr>
        </p:nvGraphicFramePr>
        <p:xfrm>
          <a:off x="298440" y="692625"/>
          <a:ext cx="12841200" cy="6726174"/>
        </p:xfrm>
        <a:graphic>
          <a:graphicData uri="http://schemas.openxmlformats.org/drawingml/2006/table">
            <a:tbl>
              <a:tblPr/>
              <a:tblGrid>
                <a:gridCol w="2290756">
                  <a:extLst>
                    <a:ext uri="{9D8B030D-6E8A-4147-A177-3AD203B41FA5}">
                      <a16:colId xmlns:a16="http://schemas.microsoft.com/office/drawing/2014/main" val="20000"/>
                    </a:ext>
                  </a:extLst>
                </a:gridCol>
                <a:gridCol w="10550444">
                  <a:extLst>
                    <a:ext uri="{9D8B030D-6E8A-4147-A177-3AD203B41FA5}">
                      <a16:colId xmlns:a16="http://schemas.microsoft.com/office/drawing/2014/main" val="20001"/>
                    </a:ext>
                  </a:extLst>
                </a:gridCol>
              </a:tblGrid>
              <a:tr h="1100160">
                <a:tc>
                  <a:txBody>
                    <a:bodyPr/>
                    <a:lstStyle/>
                    <a:p>
                      <a:pPr algn="ctr" defTabSz="914400">
                        <a:lnSpc>
                          <a:spcPct val="115000"/>
                        </a:lnSpc>
                        <a:spcBef>
                          <a:spcPts val="283"/>
                        </a:spcBef>
                        <a:spcAft>
                          <a:spcPts val="283"/>
                        </a:spcAft>
                      </a:pPr>
                      <a:r>
                        <a:rPr lang="ru-RU" sz="1900" b="1" strike="noStrike" spc="-1">
                          <a:solidFill>
                            <a:srgbClr val="000000"/>
                          </a:solidFill>
                          <a:latin typeface="Nimbus Roman"/>
                        </a:rPr>
                        <a:t>Нормативно - правовая база </a:t>
                      </a:r>
                      <a:endParaRPr lang="ru-RU" sz="1900" b="0" strike="noStrike" spc="-1">
                        <a:solidFill>
                          <a:srgbClr val="000000"/>
                        </a:solidFill>
                        <a:latin typeface="Arial"/>
                      </a:endParaRPr>
                    </a:p>
                    <a:p>
                      <a:pPr algn="ctr" defTabSz="914400">
                        <a:lnSpc>
                          <a:spcPct val="115000"/>
                        </a:lnSpc>
                        <a:spcBef>
                          <a:spcPts val="283"/>
                        </a:spcBef>
                        <a:spcAft>
                          <a:spcPts val="283"/>
                        </a:spcAft>
                      </a:pPr>
                      <a:r>
                        <a:rPr lang="ru-RU" sz="1900" b="1" strike="noStrike" spc="-1">
                          <a:solidFill>
                            <a:srgbClr val="000000"/>
                          </a:solidFill>
                          <a:latin typeface="Nimbus Roman"/>
                        </a:rPr>
                        <a:t>МП РФ</a:t>
                      </a:r>
                      <a:endParaRPr lang="ru-RU" sz="19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15000"/>
                        </a:lnSpc>
                        <a:spcBef>
                          <a:spcPts val="283"/>
                        </a:spcBef>
                        <a:spcAft>
                          <a:spcPts val="283"/>
                        </a:spcAft>
                      </a:pPr>
                      <a:r>
                        <a:rPr lang="ru-RU" sz="1900" b="1" strike="noStrike" spc="-1">
                          <a:solidFill>
                            <a:srgbClr val="000000"/>
                          </a:solidFill>
                          <a:latin typeface="Nimbus Roman"/>
                        </a:rPr>
                        <a:t>Документация ОУ</a:t>
                      </a:r>
                      <a:endParaRPr lang="ru-RU" sz="19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0"/>
                  </a:ext>
                </a:extLst>
              </a:tr>
              <a:tr h="4914360">
                <a:tc>
                  <a:txBody>
                    <a:bodyPr/>
                    <a:lstStyle/>
                    <a:p>
                      <a:r>
                        <a:rPr lang="ru-RU" sz="1900" b="0" strike="noStrike" spc="-1" dirty="0" smtClean="0">
                          <a:solidFill>
                            <a:srgbClr val="000000"/>
                          </a:solidFill>
                          <a:latin typeface="Arial"/>
                        </a:rPr>
                        <a:t>Федеральный</a:t>
                      </a:r>
                      <a:r>
                        <a:rPr lang="ru-RU" sz="1900" b="0" strike="noStrike" spc="-1" baseline="0" dirty="0" smtClean="0">
                          <a:solidFill>
                            <a:srgbClr val="000000"/>
                          </a:solidFill>
                          <a:latin typeface="Arial"/>
                        </a:rPr>
                        <a:t> закон от 28.12.2024 № 544-ФЗ «О внесении изменений в ст. 67 и 78 ФЗ «Об образовании в РФ»</a:t>
                      </a:r>
                      <a:endParaRPr lang="ru-RU" sz="19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marL="0" indent="0" algn="ctr" defTabSz="914400">
                        <a:lnSpc>
                          <a:spcPct val="115000"/>
                        </a:lnSpc>
                        <a:buClr>
                          <a:srgbClr val="000000"/>
                        </a:buClr>
                        <a:buFont typeface="Symbol"/>
                        <a:buNone/>
                      </a:pPr>
                      <a:r>
                        <a:rPr lang="ru-RU" sz="2400" b="1" strike="noStrike" spc="-1" dirty="0">
                          <a:solidFill>
                            <a:srgbClr val="000000"/>
                          </a:solidFill>
                          <a:latin typeface="Nimbus Roman"/>
                        </a:rPr>
                        <a:t>Пакет документов при поступлении в ОУ детей мигрантов:</a:t>
                      </a:r>
                      <a:endParaRPr lang="ru-RU" sz="24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1800" b="0" strike="noStrike" spc="-1" dirty="0">
                          <a:solidFill>
                            <a:srgbClr val="000000"/>
                          </a:solidFill>
                          <a:latin typeface="Nimbus Roman"/>
                        </a:rPr>
                        <a:t>Документы, удостоверяющие личность ребенка;</a:t>
                      </a:r>
                      <a:endParaRPr lang="ru-RU" sz="18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1800" b="0" strike="noStrike" spc="-1" dirty="0">
                          <a:solidFill>
                            <a:srgbClr val="000000"/>
                          </a:solidFill>
                          <a:latin typeface="Nimbus Roman"/>
                        </a:rPr>
                        <a:t>СНИЛС ребенка;</a:t>
                      </a:r>
                      <a:endParaRPr lang="ru-RU" sz="18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1800" b="0" strike="noStrike" spc="-1" dirty="0">
                          <a:solidFill>
                            <a:srgbClr val="000000"/>
                          </a:solidFill>
                          <a:latin typeface="Nimbus Roman"/>
                        </a:rPr>
                        <a:t>СНИЛС и ИНН родителей (законных представителей);</a:t>
                      </a:r>
                      <a:endParaRPr lang="ru-RU" sz="18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1800" b="0" strike="noStrike" spc="-1" dirty="0">
                          <a:solidFill>
                            <a:srgbClr val="000000"/>
                          </a:solidFill>
                          <a:latin typeface="Nimbus Roman"/>
                        </a:rPr>
                        <a:t>Справку об отсутствии у ребенка опасных инфекционных заболеваний;</a:t>
                      </a:r>
                      <a:endParaRPr lang="ru-RU" sz="18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1800" b="0" strike="noStrike" spc="-1" dirty="0">
                          <a:solidFill>
                            <a:srgbClr val="000000"/>
                          </a:solidFill>
                          <a:latin typeface="Nimbus Roman"/>
                        </a:rPr>
                        <a:t>Подтверждение прохождения дактилоскопической регистрации (Дактилоскопическая регистрация — это получение информации об особенностях строения папиллярных узоров пальцев рук человека и его личности)</a:t>
                      </a:r>
                      <a:endParaRPr lang="ru-RU" sz="18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1800" b="0" strike="noStrike" spc="-1" dirty="0">
                          <a:solidFill>
                            <a:srgbClr val="000000"/>
                          </a:solidFill>
                          <a:latin typeface="Nimbus Roman"/>
                        </a:rPr>
                        <a:t>Личное дело (перевод нотариально)</a:t>
                      </a:r>
                      <a:endParaRPr lang="ru-RU" sz="18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1800" b="0" strike="noStrike" spc="-1" dirty="0">
                          <a:solidFill>
                            <a:srgbClr val="000000"/>
                          </a:solidFill>
                          <a:latin typeface="Nimbus Roman"/>
                        </a:rPr>
                        <a:t>Результаты тестирования по русскому </a:t>
                      </a:r>
                      <a:r>
                        <a:rPr lang="ru-RU" sz="1800" b="0" strike="noStrike" spc="-1" dirty="0" smtClean="0">
                          <a:solidFill>
                            <a:srgbClr val="000000"/>
                          </a:solidFill>
                          <a:latin typeface="Nimbus Roman"/>
                        </a:rPr>
                        <a:t>языку (лица, не прошедшие</a:t>
                      </a:r>
                      <a:r>
                        <a:rPr lang="ru-RU" sz="1800" b="0" strike="noStrike" spc="-1" baseline="0" dirty="0" smtClean="0">
                          <a:solidFill>
                            <a:srgbClr val="000000"/>
                          </a:solidFill>
                          <a:latin typeface="Nimbus Roman"/>
                        </a:rPr>
                        <a:t> тестирование на знание русского языка, достаточного для освоения образовательных программ НОО, ООО, СОО, до освоения указанных программ не допускаются)</a:t>
                      </a:r>
                      <a:endParaRPr lang="ru-RU" sz="1800" b="0" strike="noStrike" spc="-1" dirty="0">
                        <a:solidFill>
                          <a:srgbClr val="000000"/>
                        </a:solidFill>
                        <a:latin typeface="Arial"/>
                      </a:endParaRPr>
                    </a:p>
                    <a:p>
                      <a:pPr algn="just" defTabSz="914400">
                        <a:lnSpc>
                          <a:spcPct val="115000"/>
                        </a:lnSpc>
                      </a:pPr>
                      <a:endParaRPr lang="ru-RU" sz="1800" b="0" strike="noStrike" spc="-1" dirty="0">
                        <a:solidFill>
                          <a:srgbClr val="000000"/>
                        </a:solidFill>
                        <a:latin typeface="Arial"/>
                      </a:endParaRPr>
                    </a:p>
                    <a:p>
                      <a:pPr algn="just" defTabSz="914400">
                        <a:lnSpc>
                          <a:spcPct val="115000"/>
                        </a:lnSpc>
                        <a:tabLst>
                          <a:tab pos="0" algn="l"/>
                        </a:tabLst>
                      </a:pPr>
                      <a:r>
                        <a:rPr lang="ru-RU" sz="1800" b="0" strike="noStrike" spc="-1" dirty="0">
                          <a:solidFill>
                            <a:srgbClr val="000000"/>
                          </a:solidFill>
                          <a:latin typeface="Nimbus Roman"/>
                        </a:rPr>
                        <a:t>Если заявитель не предоставит полный пакет документов, школа вправе отказать в рассмотрении заявления.</a:t>
                      </a:r>
                      <a:endParaRPr lang="ru-RU" sz="1800" b="0" strike="noStrike" spc="-1" dirty="0">
                        <a:solidFill>
                          <a:srgbClr val="000000"/>
                        </a:solidFill>
                        <a:latin typeface="Arial"/>
                      </a:endParaRPr>
                    </a:p>
                    <a:p>
                      <a:pPr algn="just" defTabSz="914400">
                        <a:lnSpc>
                          <a:spcPct val="115000"/>
                        </a:lnSpc>
                        <a:tabLst>
                          <a:tab pos="0" algn="l"/>
                        </a:tabLst>
                      </a:pPr>
                      <a:r>
                        <a:rPr lang="ru-RU" sz="1800" b="1" u="sng" strike="noStrike" spc="-1" dirty="0">
                          <a:solidFill>
                            <a:srgbClr val="000000"/>
                          </a:solidFill>
                          <a:uFillTx/>
                          <a:latin typeface="Nimbus Roman"/>
                        </a:rPr>
                        <a:t>С 1 апреля 2025 года</a:t>
                      </a:r>
                      <a:r>
                        <a:rPr lang="ru-RU" sz="1800" b="0" strike="noStrike" spc="-1" dirty="0">
                          <a:solidFill>
                            <a:srgbClr val="000000"/>
                          </a:solidFill>
                          <a:latin typeface="Nimbus Roman"/>
                        </a:rPr>
                        <a:t> дети мигрантов сдают экзамен на знание русского языка. Это требование направлено на то, чтобы ребенок мог полноценно освоить образовательную программу.</a:t>
                      </a:r>
                      <a:endParaRPr lang="ru-RU" sz="18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 name="Прямоугольник 74"/>
          <p:cNvSpPr/>
          <p:nvPr/>
        </p:nvSpPr>
        <p:spPr>
          <a:xfrm>
            <a:off x="1263600" y="68135"/>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dirty="0">
                <a:solidFill>
                  <a:srgbClr val="000000"/>
                </a:solidFill>
                <a:latin typeface="Nimbus Roman"/>
              </a:rPr>
              <a:t>Прием учащихся в образовательное учреждение</a:t>
            </a:r>
            <a:endParaRPr lang="ru-RU" sz="3200" b="0" strike="noStrike" spc="-1" dirty="0">
              <a:solidFill>
                <a:srgbClr val="000000"/>
              </a:solidFill>
              <a:latin typeface="Arial"/>
            </a:endParaRPr>
          </a:p>
        </p:txBody>
      </p:sp>
      <p:graphicFrame>
        <p:nvGraphicFramePr>
          <p:cNvPr id="78" name="Таблица 75"/>
          <p:cNvGraphicFramePr/>
          <p:nvPr>
            <p:extLst>
              <p:ext uri="{D42A27DB-BD31-4B8C-83A1-F6EECF244321}">
                <p14:modId xmlns:p14="http://schemas.microsoft.com/office/powerpoint/2010/main" val="2733323350"/>
              </p:ext>
            </p:extLst>
          </p:nvPr>
        </p:nvGraphicFramePr>
        <p:xfrm>
          <a:off x="283140" y="983406"/>
          <a:ext cx="12650400" cy="6393180"/>
        </p:xfrm>
        <a:graphic>
          <a:graphicData uri="http://schemas.openxmlformats.org/drawingml/2006/table">
            <a:tbl>
              <a:tblPr/>
              <a:tblGrid>
                <a:gridCol w="5294691">
                  <a:extLst>
                    <a:ext uri="{9D8B030D-6E8A-4147-A177-3AD203B41FA5}">
                      <a16:colId xmlns:a16="http://schemas.microsoft.com/office/drawing/2014/main" val="20000"/>
                    </a:ext>
                  </a:extLst>
                </a:gridCol>
                <a:gridCol w="7355709">
                  <a:extLst>
                    <a:ext uri="{9D8B030D-6E8A-4147-A177-3AD203B41FA5}">
                      <a16:colId xmlns:a16="http://schemas.microsoft.com/office/drawing/2014/main" val="20001"/>
                    </a:ext>
                  </a:extLst>
                </a:gridCol>
              </a:tblGrid>
              <a:tr h="679320">
                <a:tc>
                  <a:txBody>
                    <a:bodyPr/>
                    <a:lstStyle/>
                    <a:p>
                      <a:pPr algn="ctr" defTabSz="914400">
                        <a:lnSpc>
                          <a:spcPct val="115000"/>
                        </a:lnSpc>
                        <a:spcBef>
                          <a:spcPts val="283"/>
                        </a:spcBef>
                        <a:spcAft>
                          <a:spcPts val="283"/>
                        </a:spcAft>
                      </a:pPr>
                      <a:r>
                        <a:rPr lang="ru-RU" sz="2100" b="1" strike="noStrike" spc="-1">
                          <a:solidFill>
                            <a:srgbClr val="000000"/>
                          </a:solidFill>
                          <a:latin typeface="Nimbus Roman"/>
                        </a:rPr>
                        <a:t>Нормативно - правовая база </a:t>
                      </a:r>
                      <a:endParaRPr lang="ru-RU" sz="2100" b="0" strike="noStrike" spc="-1">
                        <a:solidFill>
                          <a:srgbClr val="000000"/>
                        </a:solidFill>
                        <a:latin typeface="Arial"/>
                      </a:endParaRPr>
                    </a:p>
                    <a:p>
                      <a:pPr algn="ctr" defTabSz="914400">
                        <a:lnSpc>
                          <a:spcPct val="115000"/>
                        </a:lnSpc>
                        <a:spcBef>
                          <a:spcPts val="283"/>
                        </a:spcBef>
                        <a:spcAft>
                          <a:spcPts val="283"/>
                        </a:spcAft>
                      </a:pPr>
                      <a:r>
                        <a:rPr lang="ru-RU" sz="2100" b="1" strike="noStrike" spc="-1">
                          <a:solidFill>
                            <a:srgbClr val="000000"/>
                          </a:solidFill>
                          <a:latin typeface="Nimbus Roman"/>
                        </a:rPr>
                        <a:t>МП РФ</a:t>
                      </a:r>
                      <a:endParaRPr lang="ru-RU" sz="21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15000"/>
                        </a:lnSpc>
                        <a:spcBef>
                          <a:spcPts val="283"/>
                        </a:spcBef>
                        <a:spcAft>
                          <a:spcPts val="283"/>
                        </a:spcAft>
                      </a:pPr>
                      <a:r>
                        <a:rPr lang="ru-RU" sz="2100" b="1" strike="noStrike" spc="-1">
                          <a:solidFill>
                            <a:srgbClr val="000000"/>
                          </a:solidFill>
                          <a:latin typeface="Nimbus Roman"/>
                        </a:rPr>
                        <a:t>Документация ОУ</a:t>
                      </a:r>
                      <a:endParaRPr lang="ru-RU" sz="21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0"/>
                  </a:ext>
                </a:extLst>
              </a:tr>
              <a:tr h="4914360">
                <a:tc>
                  <a:txBody>
                    <a:bodyPr/>
                    <a:lstStyle/>
                    <a:p>
                      <a:pPr marL="216000" indent="-216000" algn="just" defTabSz="914400">
                        <a:lnSpc>
                          <a:spcPct val="115000"/>
                        </a:lnSpc>
                        <a:buClr>
                          <a:srgbClr val="000000"/>
                        </a:buClr>
                        <a:buFont typeface="Symbol"/>
                        <a:buChar char=""/>
                      </a:pPr>
                      <a:r>
                        <a:rPr lang="ru-RU" sz="2200" b="0" strike="noStrike" spc="-1" dirty="0">
                          <a:solidFill>
                            <a:srgbClr val="000000"/>
                          </a:solidFill>
                          <a:latin typeface="Nimbus Roman"/>
                          <a:ea typeface="Tahoma"/>
                        </a:rPr>
                        <a:t>Приказ МП РФ от 02.09.2020 № 458 (с изменениями)</a:t>
                      </a:r>
                      <a:endParaRPr lang="ru-RU" sz="22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200" b="0" strike="noStrike" spc="-1" dirty="0">
                          <a:solidFill>
                            <a:srgbClr val="000000"/>
                          </a:solidFill>
                          <a:latin typeface="Nimbus Roman"/>
                          <a:ea typeface="Tahoma"/>
                        </a:rPr>
                        <a:t>Приказ </a:t>
                      </a:r>
                      <a:r>
                        <a:rPr lang="ru-RU" sz="2200" b="0" strike="noStrike" spc="-1" dirty="0" err="1">
                          <a:solidFill>
                            <a:srgbClr val="000000"/>
                          </a:solidFill>
                          <a:latin typeface="Nimbus Roman"/>
                          <a:ea typeface="Tahoma"/>
                        </a:rPr>
                        <a:t>МоиН</a:t>
                      </a:r>
                      <a:r>
                        <a:rPr lang="ru-RU" sz="2200" b="0" strike="noStrike" spc="-1" dirty="0">
                          <a:solidFill>
                            <a:srgbClr val="000000"/>
                          </a:solidFill>
                          <a:latin typeface="Nimbus Roman"/>
                          <a:ea typeface="Tahoma"/>
                        </a:rPr>
                        <a:t> РТ от 27.02.2015 № 1156/15 «Об утверждении порядка организации индивидуального отбора обучающихся для получения ООО и СОО с углубленным изучением отдельных </a:t>
                      </a:r>
                      <a:r>
                        <a:rPr lang="ru-RU" sz="2200" b="0" strike="noStrike" spc="-1" dirty="0" err="1">
                          <a:solidFill>
                            <a:srgbClr val="000000"/>
                          </a:solidFill>
                          <a:latin typeface="Nimbus Roman"/>
                          <a:ea typeface="Tahoma"/>
                        </a:rPr>
                        <a:t>отдельных</a:t>
                      </a:r>
                      <a:r>
                        <a:rPr lang="ru-RU" sz="2200" b="0" strike="noStrike" spc="-1" dirty="0">
                          <a:solidFill>
                            <a:srgbClr val="000000"/>
                          </a:solidFill>
                          <a:latin typeface="Nimbus Roman"/>
                          <a:ea typeface="Tahoma"/>
                        </a:rPr>
                        <a:t> предметов или для профильного обучения (с изменениями</a:t>
                      </a:r>
                      <a:r>
                        <a:rPr lang="ru-RU" sz="2200" b="0" strike="noStrike" spc="-1" dirty="0" smtClean="0">
                          <a:solidFill>
                            <a:srgbClr val="000000"/>
                          </a:solidFill>
                          <a:latin typeface="Nimbus Roman"/>
                          <a:ea typeface="Tahoma"/>
                        </a:rPr>
                        <a:t>)</a:t>
                      </a:r>
                    </a:p>
                    <a:p>
                      <a:pPr marL="216000" indent="-216000" algn="just" defTabSz="914400">
                        <a:lnSpc>
                          <a:spcPct val="115000"/>
                        </a:lnSpc>
                        <a:buClr>
                          <a:srgbClr val="000000"/>
                        </a:buClr>
                        <a:buFont typeface="Symbol"/>
                        <a:buChar char=""/>
                      </a:pPr>
                      <a:r>
                        <a:rPr lang="ru-RU" sz="2200" b="0" strike="noStrike" spc="-1" dirty="0" smtClean="0">
                          <a:solidFill>
                            <a:srgbClr val="000000"/>
                          </a:solidFill>
                          <a:latin typeface="Nimbus Roman"/>
                          <a:ea typeface="Tahoma"/>
                        </a:rPr>
                        <a:t>Письмо МП РФ от 01.06.2023 № АБ-2324/05</a:t>
                      </a:r>
                      <a:r>
                        <a:rPr lang="ru-RU" sz="2200" b="0" strike="noStrike" spc="-1" baseline="0" dirty="0" smtClean="0">
                          <a:solidFill>
                            <a:srgbClr val="000000"/>
                          </a:solidFill>
                          <a:latin typeface="Nimbus Roman"/>
                          <a:ea typeface="Tahoma"/>
                        </a:rPr>
                        <a:t> «О внедрении Единой модели профессиональной </a:t>
                      </a:r>
                      <a:r>
                        <a:rPr lang="ru-RU" sz="2200" b="0" strike="noStrike" spc="-1" baseline="0" dirty="0" err="1" smtClean="0">
                          <a:solidFill>
                            <a:srgbClr val="000000"/>
                          </a:solidFill>
                          <a:latin typeface="Nimbus Roman"/>
                          <a:ea typeface="Tahoma"/>
                        </a:rPr>
                        <a:t>ориенитации</a:t>
                      </a:r>
                      <a:r>
                        <a:rPr lang="ru-RU" sz="2200" b="0" strike="noStrike" spc="-1" baseline="0" dirty="0" smtClean="0">
                          <a:solidFill>
                            <a:srgbClr val="000000"/>
                          </a:solidFill>
                          <a:latin typeface="Nimbus Roman"/>
                          <a:ea typeface="Tahoma"/>
                        </a:rPr>
                        <a:t>»</a:t>
                      </a:r>
                      <a:endParaRPr lang="ru-RU" sz="22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marL="216000" indent="-216000" algn="just" defTabSz="914400">
                        <a:lnSpc>
                          <a:spcPct val="115000"/>
                        </a:lnSpc>
                        <a:buClr>
                          <a:srgbClr val="000000"/>
                        </a:buClr>
                        <a:buFont typeface="Symbol"/>
                        <a:buChar char=""/>
                      </a:pPr>
                      <a:r>
                        <a:rPr lang="ru-RU" sz="2400" b="0" strike="noStrike" spc="-1" dirty="0">
                          <a:solidFill>
                            <a:srgbClr val="000000"/>
                          </a:solidFill>
                          <a:latin typeface="Nimbus Roman"/>
                        </a:rPr>
                        <a:t>Положение о приеме обучающихся для получения ООО, СОО с углубленным изучением отдельных предметов и (или) профильного обучения</a:t>
                      </a:r>
                      <a:endParaRPr lang="ru-RU" sz="2400" b="0" strike="noStrike" spc="-1" dirty="0">
                        <a:solidFill>
                          <a:srgbClr val="000000"/>
                        </a:solidFill>
                        <a:latin typeface="Arial"/>
                      </a:endParaRPr>
                    </a:p>
                    <a:p>
                      <a:pPr algn="just" defTabSz="914400">
                        <a:lnSpc>
                          <a:spcPct val="115000"/>
                        </a:lnSpc>
                        <a:tabLst>
                          <a:tab pos="0" algn="l"/>
                        </a:tabLst>
                      </a:pPr>
                      <a:r>
                        <a:rPr lang="ru-RU" sz="2400" b="0" strike="noStrike" spc="-1" dirty="0">
                          <a:solidFill>
                            <a:srgbClr val="000000"/>
                          </a:solidFill>
                          <a:latin typeface="Nimbus Roman"/>
                        </a:rPr>
                        <a:t> </a:t>
                      </a:r>
                      <a:endParaRPr lang="ru-RU" sz="2400" b="0" strike="noStrike" spc="-1" dirty="0">
                        <a:solidFill>
                          <a:srgbClr val="000000"/>
                        </a:solidFill>
                        <a:latin typeface="Arial"/>
                      </a:endParaRPr>
                    </a:p>
                    <a:p>
                      <a:pPr marL="0" indent="0" algn="ctr" defTabSz="914400">
                        <a:lnSpc>
                          <a:spcPct val="115000"/>
                        </a:lnSpc>
                        <a:buClr>
                          <a:srgbClr val="000000"/>
                        </a:buClr>
                        <a:buFont typeface="Symbol"/>
                        <a:buNone/>
                        <a:tabLst>
                          <a:tab pos="0" algn="l"/>
                        </a:tabLst>
                      </a:pPr>
                      <a:r>
                        <a:rPr lang="ru-RU" sz="2400" b="1" strike="noStrike" spc="-1" dirty="0">
                          <a:solidFill>
                            <a:srgbClr val="000000"/>
                          </a:solidFill>
                          <a:latin typeface="Nimbus Roman"/>
                        </a:rPr>
                        <a:t>в 10 класс</a:t>
                      </a:r>
                      <a:endParaRPr lang="ru-RU" sz="2400" b="0" strike="noStrike" spc="-1" dirty="0">
                        <a:solidFill>
                          <a:srgbClr val="000000"/>
                        </a:solidFill>
                        <a:latin typeface="Arial"/>
                      </a:endParaRPr>
                    </a:p>
                    <a:p>
                      <a:pPr marL="216000" indent="-216000" algn="just" defTabSz="914400">
                        <a:lnSpc>
                          <a:spcPct val="115000"/>
                        </a:lnSpc>
                        <a:buClr>
                          <a:srgbClr val="000000"/>
                        </a:buClr>
                        <a:buFont typeface="Symbol"/>
                        <a:buChar char=""/>
                        <a:tabLst>
                          <a:tab pos="0" algn="l"/>
                        </a:tabLst>
                      </a:pPr>
                      <a:r>
                        <a:rPr lang="ru-RU" sz="2400" b="0" strike="noStrike" spc="-1" dirty="0">
                          <a:solidFill>
                            <a:srgbClr val="000000"/>
                          </a:solidFill>
                          <a:latin typeface="Nimbus Roman"/>
                        </a:rPr>
                        <a:t>Заявление (пишет сам ученик)</a:t>
                      </a:r>
                      <a:endParaRPr lang="ru-RU" sz="2400" b="0" strike="noStrike" spc="-1" dirty="0">
                        <a:solidFill>
                          <a:srgbClr val="000000"/>
                        </a:solidFill>
                        <a:latin typeface="Arial"/>
                      </a:endParaRPr>
                    </a:p>
                    <a:p>
                      <a:pPr marL="216000" indent="-216000" algn="just" defTabSz="914400">
                        <a:lnSpc>
                          <a:spcPct val="115000"/>
                        </a:lnSpc>
                        <a:buClr>
                          <a:srgbClr val="000000"/>
                        </a:buClr>
                        <a:buFont typeface="Symbol"/>
                        <a:buChar char=""/>
                        <a:tabLst>
                          <a:tab pos="0" algn="l"/>
                        </a:tabLst>
                      </a:pPr>
                      <a:r>
                        <a:rPr lang="ru-RU" sz="2400" b="0" strike="noStrike" spc="-1" dirty="0">
                          <a:solidFill>
                            <a:srgbClr val="000000"/>
                          </a:solidFill>
                          <a:latin typeface="Nimbus Roman"/>
                        </a:rPr>
                        <a:t>Обязательно согласование с родителем (ст. 34 № 273-ФЗ)</a:t>
                      </a:r>
                      <a:endParaRPr lang="ru-RU" sz="2400" b="0" strike="noStrike" spc="-1" dirty="0">
                        <a:solidFill>
                          <a:srgbClr val="000000"/>
                        </a:solidFill>
                        <a:latin typeface="Arial"/>
                      </a:endParaRPr>
                    </a:p>
                    <a:p>
                      <a:pPr marL="216000" indent="-216000" algn="just" defTabSz="914400">
                        <a:lnSpc>
                          <a:spcPct val="115000"/>
                        </a:lnSpc>
                        <a:buClr>
                          <a:srgbClr val="000000"/>
                        </a:buClr>
                        <a:buFont typeface="Symbol"/>
                        <a:buChar char=""/>
                        <a:tabLst>
                          <a:tab pos="0" algn="l"/>
                        </a:tabLst>
                      </a:pPr>
                      <a:r>
                        <a:rPr lang="ru-RU" sz="2400" b="0" strike="noStrike" spc="-1" dirty="0">
                          <a:solidFill>
                            <a:srgbClr val="000000"/>
                          </a:solidFill>
                          <a:latin typeface="Nimbus Roman"/>
                        </a:rPr>
                        <a:t>Аттестат об ООО</a:t>
                      </a:r>
                      <a:endParaRPr lang="ru-RU" sz="24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 name="Прямоугольник 76"/>
          <p:cNvSpPr/>
          <p:nvPr/>
        </p:nvSpPr>
        <p:spPr>
          <a:xfrm>
            <a:off x="1374120" y="21024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Организованное начало учебного года</a:t>
            </a:r>
            <a:endParaRPr lang="ru-RU" sz="3200" b="0" strike="noStrike" spc="-1">
              <a:solidFill>
                <a:srgbClr val="000000"/>
              </a:solidFill>
              <a:latin typeface="Arial"/>
            </a:endParaRPr>
          </a:p>
        </p:txBody>
      </p:sp>
      <p:graphicFrame>
        <p:nvGraphicFramePr>
          <p:cNvPr id="80" name="Таблица 77"/>
          <p:cNvGraphicFramePr/>
          <p:nvPr>
            <p:extLst>
              <p:ext uri="{D42A27DB-BD31-4B8C-83A1-F6EECF244321}">
                <p14:modId xmlns:p14="http://schemas.microsoft.com/office/powerpoint/2010/main" val="867622644"/>
              </p:ext>
            </p:extLst>
          </p:nvPr>
        </p:nvGraphicFramePr>
        <p:xfrm>
          <a:off x="283320" y="979560"/>
          <a:ext cx="12871440" cy="6007608"/>
        </p:xfrm>
        <a:graphic>
          <a:graphicData uri="http://schemas.openxmlformats.org/drawingml/2006/table">
            <a:tbl>
              <a:tblPr/>
              <a:tblGrid>
                <a:gridCol w="4779720">
                  <a:extLst>
                    <a:ext uri="{9D8B030D-6E8A-4147-A177-3AD203B41FA5}">
                      <a16:colId xmlns:a16="http://schemas.microsoft.com/office/drawing/2014/main" val="20000"/>
                    </a:ext>
                  </a:extLst>
                </a:gridCol>
                <a:gridCol w="8091720">
                  <a:extLst>
                    <a:ext uri="{9D8B030D-6E8A-4147-A177-3AD203B41FA5}">
                      <a16:colId xmlns:a16="http://schemas.microsoft.com/office/drawing/2014/main" val="20001"/>
                    </a:ext>
                  </a:extLst>
                </a:gridCol>
              </a:tblGrid>
              <a:tr h="679320">
                <a:tc>
                  <a:txBody>
                    <a:bodyPr/>
                    <a:lstStyle/>
                    <a:p>
                      <a:pPr algn="ctr" defTabSz="914400">
                        <a:lnSpc>
                          <a:spcPct val="115000"/>
                        </a:lnSpc>
                        <a:spcBef>
                          <a:spcPts val="283"/>
                        </a:spcBef>
                        <a:spcAft>
                          <a:spcPts val="283"/>
                        </a:spcAft>
                      </a:pPr>
                      <a:r>
                        <a:rPr lang="ru-RU" sz="2100" b="1" strike="noStrike" spc="-1">
                          <a:solidFill>
                            <a:srgbClr val="000000"/>
                          </a:solidFill>
                          <a:latin typeface="Nimbus Roman"/>
                        </a:rPr>
                        <a:t>Нормативно - правовая база </a:t>
                      </a:r>
                      <a:endParaRPr lang="ru-RU" sz="2100" b="0" strike="noStrike" spc="-1">
                        <a:solidFill>
                          <a:srgbClr val="000000"/>
                        </a:solidFill>
                        <a:latin typeface="Arial"/>
                      </a:endParaRPr>
                    </a:p>
                    <a:p>
                      <a:pPr algn="ctr" defTabSz="914400">
                        <a:lnSpc>
                          <a:spcPct val="115000"/>
                        </a:lnSpc>
                        <a:spcBef>
                          <a:spcPts val="283"/>
                        </a:spcBef>
                        <a:spcAft>
                          <a:spcPts val="283"/>
                        </a:spcAft>
                      </a:pPr>
                      <a:r>
                        <a:rPr lang="ru-RU" sz="2100" b="1" strike="noStrike" spc="-1">
                          <a:solidFill>
                            <a:srgbClr val="000000"/>
                          </a:solidFill>
                          <a:latin typeface="Nimbus Roman"/>
                        </a:rPr>
                        <a:t>МП РФ</a:t>
                      </a:r>
                      <a:endParaRPr lang="ru-RU" sz="21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15000"/>
                        </a:lnSpc>
                        <a:spcBef>
                          <a:spcPts val="283"/>
                        </a:spcBef>
                        <a:spcAft>
                          <a:spcPts val="283"/>
                        </a:spcAft>
                      </a:pPr>
                      <a:r>
                        <a:rPr lang="ru-RU" sz="2100" b="1" strike="noStrike" spc="-1">
                          <a:solidFill>
                            <a:srgbClr val="000000"/>
                          </a:solidFill>
                          <a:latin typeface="Nimbus Roman"/>
                        </a:rPr>
                        <a:t>Документация ОУ</a:t>
                      </a:r>
                      <a:endParaRPr lang="ru-RU" sz="21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0"/>
                  </a:ext>
                </a:extLst>
              </a:tr>
              <a:tr h="4914360">
                <a:tc>
                  <a:txBody>
                    <a:bodyPr/>
                    <a:lstStyle/>
                    <a:p>
                      <a:pPr marL="216000" indent="-216000" algn="just" defTabSz="914400">
                        <a:lnSpc>
                          <a:spcPct val="115000"/>
                        </a:lnSpc>
                        <a:buClr>
                          <a:srgbClr val="000000"/>
                        </a:buClr>
                        <a:buFont typeface="Symbol"/>
                        <a:buChar char=""/>
                      </a:pPr>
                      <a:r>
                        <a:rPr lang="ru-RU" sz="2200" b="0" strike="noStrike" spc="-1">
                          <a:solidFill>
                            <a:srgbClr val="000000"/>
                          </a:solidFill>
                          <a:latin typeface="Nimbus Roman"/>
                          <a:ea typeface="Tahoma"/>
                        </a:rPr>
                        <a:t>ФОП НОО</a:t>
                      </a:r>
                      <a:endParaRPr lang="ru-RU" sz="2200" b="0" strike="noStrike" spc="-1">
                        <a:solidFill>
                          <a:srgbClr val="000000"/>
                        </a:solidFill>
                        <a:latin typeface="Arial"/>
                      </a:endParaRPr>
                    </a:p>
                    <a:p>
                      <a:pPr marL="216000" indent="-216000" algn="just" defTabSz="914400">
                        <a:lnSpc>
                          <a:spcPct val="115000"/>
                        </a:lnSpc>
                        <a:buClr>
                          <a:srgbClr val="000000"/>
                        </a:buClr>
                        <a:buFont typeface="Symbol"/>
                        <a:buChar char=""/>
                      </a:pPr>
                      <a:r>
                        <a:rPr lang="ru-RU" sz="2200" b="0" strike="noStrike" spc="-1">
                          <a:solidFill>
                            <a:srgbClr val="000000"/>
                          </a:solidFill>
                          <a:latin typeface="Nimbus Roman"/>
                          <a:ea typeface="Tahoma"/>
                        </a:rPr>
                        <a:t>ФОП ООО</a:t>
                      </a:r>
                      <a:endParaRPr lang="ru-RU" sz="2200" b="0" strike="noStrike" spc="-1">
                        <a:solidFill>
                          <a:srgbClr val="000000"/>
                        </a:solidFill>
                        <a:latin typeface="Arial"/>
                      </a:endParaRPr>
                    </a:p>
                    <a:p>
                      <a:pPr marL="216000" indent="-216000" algn="just" defTabSz="914400">
                        <a:lnSpc>
                          <a:spcPct val="115000"/>
                        </a:lnSpc>
                        <a:buClr>
                          <a:srgbClr val="000000"/>
                        </a:buClr>
                        <a:buFont typeface="Symbol"/>
                        <a:buChar char=""/>
                      </a:pPr>
                      <a:r>
                        <a:rPr lang="ru-RU" sz="2200" b="0" strike="noStrike" spc="-1">
                          <a:solidFill>
                            <a:srgbClr val="000000"/>
                          </a:solidFill>
                          <a:latin typeface="Nimbus Roman"/>
                          <a:ea typeface="Tahoma"/>
                        </a:rPr>
                        <a:t>ФОП СОО</a:t>
                      </a:r>
                      <a:endParaRPr lang="ru-RU" sz="2200" b="0" strike="noStrike" spc="-1">
                        <a:solidFill>
                          <a:srgbClr val="000000"/>
                        </a:solidFill>
                        <a:latin typeface="Arial"/>
                      </a:endParaRPr>
                    </a:p>
                    <a:p>
                      <a:pPr marL="216000" indent="-216000" algn="just" defTabSz="914400">
                        <a:lnSpc>
                          <a:spcPct val="115000"/>
                        </a:lnSpc>
                        <a:buClr>
                          <a:srgbClr val="000000"/>
                        </a:buClr>
                        <a:buFont typeface="Symbol"/>
                        <a:buChar char=""/>
                      </a:pPr>
                      <a:r>
                        <a:rPr lang="ru-RU" sz="2200" b="0" strike="noStrike" spc="-1">
                          <a:solidFill>
                            <a:srgbClr val="000000"/>
                          </a:solidFill>
                          <a:latin typeface="Nimbus Roman"/>
                          <a:ea typeface="Tahoma"/>
                        </a:rPr>
                        <a:t>Приказ УО «Об организованном начале учебного года»</a:t>
                      </a:r>
                      <a:endParaRPr lang="ru-RU" sz="2200" b="0" strike="noStrike" spc="-1">
                        <a:solidFill>
                          <a:srgbClr val="000000"/>
                        </a:solidFill>
                        <a:latin typeface="Arial"/>
                      </a:endParaRPr>
                    </a:p>
                    <a:p>
                      <a:pPr marL="216000" indent="-216000" algn="just" defTabSz="914400">
                        <a:lnSpc>
                          <a:spcPct val="115000"/>
                        </a:lnSpc>
                        <a:buClr>
                          <a:srgbClr val="000000"/>
                        </a:buClr>
                        <a:buFont typeface="Symbol"/>
                        <a:buChar char=""/>
                      </a:pPr>
                      <a:r>
                        <a:rPr lang="ru-RU" sz="2200" b="0" strike="noStrike" spc="-1">
                          <a:solidFill>
                            <a:srgbClr val="000000"/>
                          </a:solidFill>
                          <a:latin typeface="Nimbus Roman"/>
                          <a:ea typeface="Tahoma"/>
                        </a:rPr>
                        <a:t>Письмо МП РФ от 25.02.2021 № 03-205 «Методические рекомендации по обеспечению возможности освоения основных образовательных программ обучающихся 5-11 классов по индивидуальному учебному плану»</a:t>
                      </a:r>
                      <a:endParaRPr lang="ru-RU" sz="22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marL="216000" indent="-216000" algn="just" defTabSz="914400">
                        <a:lnSpc>
                          <a:spcPct val="115000"/>
                        </a:lnSpc>
                        <a:buClr>
                          <a:srgbClr val="000000"/>
                        </a:buClr>
                        <a:buFont typeface="Symbol"/>
                        <a:buChar char=""/>
                      </a:pPr>
                      <a:r>
                        <a:rPr lang="ru-RU" sz="2400" b="0" strike="noStrike" spc="-1" dirty="0">
                          <a:solidFill>
                            <a:srgbClr val="000000"/>
                          </a:solidFill>
                          <a:latin typeface="Nimbus Roman"/>
                        </a:rPr>
                        <a:t>Учебный план (отдельно на каждый уровень образования)</a:t>
                      </a:r>
                      <a:endParaRPr lang="ru-RU" sz="2400" b="0" strike="noStrike" spc="-1" dirty="0">
                        <a:solidFill>
                          <a:srgbClr val="000000"/>
                        </a:solidFill>
                        <a:latin typeface="Arial"/>
                      </a:endParaRPr>
                    </a:p>
                    <a:p>
                      <a:pPr algn="just" defTabSz="914400">
                        <a:lnSpc>
                          <a:spcPct val="115000"/>
                        </a:lnSpc>
                      </a:pPr>
                      <a:endParaRPr lang="ru-RU" sz="24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400" b="0" strike="noStrike" spc="-1" dirty="0">
                          <a:solidFill>
                            <a:srgbClr val="000000"/>
                          </a:solidFill>
                          <a:latin typeface="Nimbus Roman"/>
                        </a:rPr>
                        <a:t>Структура индивидуального </a:t>
                      </a:r>
                      <a:r>
                        <a:rPr lang="ru-RU" sz="2400" b="0" strike="noStrike" spc="-1" dirty="0" smtClean="0">
                          <a:solidFill>
                            <a:srgbClr val="000000"/>
                          </a:solidFill>
                          <a:latin typeface="Nimbus Roman"/>
                        </a:rPr>
                        <a:t>учебного плана  </a:t>
                      </a:r>
                      <a:r>
                        <a:rPr lang="ru-RU" sz="2400" b="0" strike="noStrike" spc="-1" dirty="0">
                          <a:solidFill>
                            <a:srgbClr val="000000"/>
                          </a:solidFill>
                          <a:latin typeface="Nimbus Roman"/>
                        </a:rPr>
                        <a:t>(титульный лист, пояснительная записка, учебный план, формы промежуточной аттестации)</a:t>
                      </a:r>
                      <a:endParaRPr lang="ru-RU" sz="24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 name="Прямоугольник 78"/>
          <p:cNvSpPr/>
          <p:nvPr/>
        </p:nvSpPr>
        <p:spPr>
          <a:xfrm>
            <a:off x="1374120" y="21024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Организованное начало учебного года</a:t>
            </a:r>
            <a:endParaRPr lang="ru-RU" sz="3200" b="0" strike="noStrike" spc="-1">
              <a:solidFill>
                <a:srgbClr val="000000"/>
              </a:solidFill>
              <a:latin typeface="Arial"/>
            </a:endParaRPr>
          </a:p>
        </p:txBody>
      </p:sp>
      <p:graphicFrame>
        <p:nvGraphicFramePr>
          <p:cNvPr id="82" name="Таблица 79"/>
          <p:cNvGraphicFramePr/>
          <p:nvPr/>
        </p:nvGraphicFramePr>
        <p:xfrm>
          <a:off x="464040" y="1110240"/>
          <a:ext cx="12510000" cy="5818092"/>
        </p:xfrm>
        <a:graphic>
          <a:graphicData uri="http://schemas.openxmlformats.org/drawingml/2006/table">
            <a:tbl>
              <a:tblPr/>
              <a:tblGrid>
                <a:gridCol w="4645440">
                  <a:extLst>
                    <a:ext uri="{9D8B030D-6E8A-4147-A177-3AD203B41FA5}">
                      <a16:colId xmlns:a16="http://schemas.microsoft.com/office/drawing/2014/main" val="20000"/>
                    </a:ext>
                  </a:extLst>
                </a:gridCol>
                <a:gridCol w="7864560">
                  <a:extLst>
                    <a:ext uri="{9D8B030D-6E8A-4147-A177-3AD203B41FA5}">
                      <a16:colId xmlns:a16="http://schemas.microsoft.com/office/drawing/2014/main" val="20001"/>
                    </a:ext>
                  </a:extLst>
                </a:gridCol>
              </a:tblGrid>
              <a:tr h="679320">
                <a:tc>
                  <a:txBody>
                    <a:bodyPr/>
                    <a:lstStyle/>
                    <a:p>
                      <a:pPr algn="ctr" defTabSz="914400">
                        <a:lnSpc>
                          <a:spcPct val="115000"/>
                        </a:lnSpc>
                        <a:spcBef>
                          <a:spcPts val="283"/>
                        </a:spcBef>
                        <a:spcAft>
                          <a:spcPts val="283"/>
                        </a:spcAft>
                      </a:pPr>
                      <a:r>
                        <a:rPr lang="ru-RU" sz="2100" b="1" strike="noStrike" spc="-1">
                          <a:solidFill>
                            <a:srgbClr val="000000"/>
                          </a:solidFill>
                          <a:latin typeface="Nimbus Roman"/>
                        </a:rPr>
                        <a:t>Нормативно - правовая база </a:t>
                      </a:r>
                      <a:endParaRPr lang="ru-RU" sz="2100" b="0" strike="noStrike" spc="-1">
                        <a:solidFill>
                          <a:srgbClr val="000000"/>
                        </a:solidFill>
                        <a:latin typeface="Arial"/>
                      </a:endParaRPr>
                    </a:p>
                    <a:p>
                      <a:pPr algn="ctr" defTabSz="914400">
                        <a:lnSpc>
                          <a:spcPct val="115000"/>
                        </a:lnSpc>
                        <a:spcBef>
                          <a:spcPts val="283"/>
                        </a:spcBef>
                        <a:spcAft>
                          <a:spcPts val="283"/>
                        </a:spcAft>
                      </a:pPr>
                      <a:r>
                        <a:rPr lang="ru-RU" sz="2100" b="1" strike="noStrike" spc="-1">
                          <a:solidFill>
                            <a:srgbClr val="000000"/>
                          </a:solidFill>
                          <a:latin typeface="Nimbus Roman"/>
                        </a:rPr>
                        <a:t>МП РФ</a:t>
                      </a:r>
                      <a:endParaRPr lang="ru-RU" sz="21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15000"/>
                        </a:lnSpc>
                        <a:spcBef>
                          <a:spcPts val="283"/>
                        </a:spcBef>
                        <a:spcAft>
                          <a:spcPts val="283"/>
                        </a:spcAft>
                      </a:pPr>
                      <a:r>
                        <a:rPr lang="ru-RU" sz="2100" b="1" strike="noStrike" spc="-1">
                          <a:solidFill>
                            <a:srgbClr val="000000"/>
                          </a:solidFill>
                          <a:latin typeface="Nimbus Roman"/>
                        </a:rPr>
                        <a:t>Документация ОУ</a:t>
                      </a:r>
                      <a:endParaRPr lang="ru-RU" sz="21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0"/>
                  </a:ext>
                </a:extLst>
              </a:tr>
              <a:tr h="4914360">
                <a:tc>
                  <a:txBody>
                    <a:bodyPr/>
                    <a:lstStyle/>
                    <a:p>
                      <a:pPr marL="216000" indent="-216000" algn="just" defTabSz="914400">
                        <a:lnSpc>
                          <a:spcPct val="115000"/>
                        </a:lnSpc>
                        <a:buClr>
                          <a:srgbClr val="000000"/>
                        </a:buClr>
                        <a:buFont typeface="Symbol"/>
                        <a:buChar char=""/>
                      </a:pPr>
                      <a:r>
                        <a:rPr lang="ru-RU" sz="2200" b="0" strike="noStrike" spc="-1">
                          <a:solidFill>
                            <a:srgbClr val="000000"/>
                          </a:solidFill>
                          <a:latin typeface="Nimbus Roman"/>
                          <a:ea typeface="Tahoma"/>
                        </a:rPr>
                        <a:t>СанПиН 2.4.3645-20 «Санитарно-эпидемиологические требования к условиям и организации обучения и воспитания, отдыха и оздоровления молодежи»</a:t>
                      </a:r>
                      <a:endParaRPr lang="ru-RU" sz="2200" b="0" strike="noStrike" spc="-1">
                        <a:solidFill>
                          <a:srgbClr val="000000"/>
                        </a:solidFill>
                        <a:latin typeface="Arial"/>
                      </a:endParaRPr>
                    </a:p>
                    <a:p>
                      <a:pPr marL="216000" indent="-216000" algn="just" defTabSz="914400">
                        <a:lnSpc>
                          <a:spcPct val="115000"/>
                        </a:lnSpc>
                        <a:buClr>
                          <a:srgbClr val="000000"/>
                        </a:buClr>
                        <a:buFont typeface="Symbol"/>
                        <a:buChar char=""/>
                      </a:pPr>
                      <a:r>
                        <a:rPr lang="ru-RU" sz="2200" b="0" strike="noStrike" spc="-1">
                          <a:solidFill>
                            <a:srgbClr val="000000"/>
                          </a:solidFill>
                          <a:latin typeface="Nimbus Roman"/>
                          <a:ea typeface="Tahoma"/>
                        </a:rPr>
                        <a:t>Федеральный перечень учебников, допущенных к использованию в образовательных организациях (Приказ МП РФ от 05.11.2024 №769)</a:t>
                      </a:r>
                      <a:endParaRPr lang="ru-RU" sz="22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marL="216000" indent="-216000" algn="just" defTabSz="914400">
                        <a:lnSpc>
                          <a:spcPct val="115000"/>
                        </a:lnSpc>
                        <a:buClr>
                          <a:srgbClr val="000000"/>
                        </a:buClr>
                        <a:buFont typeface="Symbol"/>
                        <a:buChar char=""/>
                      </a:pPr>
                      <a:r>
                        <a:rPr lang="ru-RU" sz="2400" b="0" strike="noStrike" spc="-1">
                          <a:solidFill>
                            <a:srgbClr val="000000"/>
                          </a:solidFill>
                          <a:latin typeface="Nimbus Roman"/>
                        </a:rPr>
                        <a:t>В 10-11 классах (учебный план разрабатывается на два года обучения, должно быть не менее двух предметов на углубленном уровне изучения, предусмотреть выполнение индивидуального проекта (ИП) — 1 час в 10 классе)</a:t>
                      </a:r>
                      <a:endParaRPr lang="ru-RU" sz="2400" b="0" strike="noStrike" spc="-1">
                        <a:solidFill>
                          <a:srgbClr val="000000"/>
                        </a:solidFill>
                        <a:latin typeface="Arial"/>
                      </a:endParaRPr>
                    </a:p>
                    <a:p>
                      <a:pPr algn="just" defTabSz="914400">
                        <a:lnSpc>
                          <a:spcPct val="115000"/>
                        </a:lnSpc>
                      </a:pPr>
                      <a:endParaRPr lang="ru-RU" sz="2400" b="0" strike="noStrike" spc="-1">
                        <a:solidFill>
                          <a:srgbClr val="000000"/>
                        </a:solidFill>
                        <a:latin typeface="Arial"/>
                      </a:endParaRPr>
                    </a:p>
                    <a:p>
                      <a:pPr marL="216000" indent="-216000" algn="just" defTabSz="914400">
                        <a:lnSpc>
                          <a:spcPct val="115000"/>
                        </a:lnSpc>
                        <a:buClr>
                          <a:srgbClr val="000000"/>
                        </a:buClr>
                        <a:buFont typeface="Symbol"/>
                        <a:buChar char=""/>
                      </a:pPr>
                      <a:r>
                        <a:rPr lang="ru-RU" sz="2400" b="0" strike="noStrike" spc="-1">
                          <a:solidFill>
                            <a:srgbClr val="000000"/>
                          </a:solidFill>
                          <a:latin typeface="Nimbus Roman"/>
                        </a:rPr>
                        <a:t>УМК НОО, ООО, СОО (перечень учебников в соответствии с установленным предельным сроком использования)</a:t>
                      </a:r>
                      <a:endParaRPr lang="ru-RU" sz="24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 name="Прямоугольник 80"/>
          <p:cNvSpPr/>
          <p:nvPr/>
        </p:nvSpPr>
        <p:spPr>
          <a:xfrm>
            <a:off x="1283400" y="-5135"/>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dirty="0">
                <a:solidFill>
                  <a:srgbClr val="000000"/>
                </a:solidFill>
                <a:latin typeface="Nimbus Roman"/>
              </a:rPr>
              <a:t>Организованное начало учебного года</a:t>
            </a:r>
            <a:endParaRPr lang="ru-RU" sz="3200" b="0" strike="noStrike" spc="-1" dirty="0">
              <a:solidFill>
                <a:srgbClr val="000000"/>
              </a:solidFill>
              <a:latin typeface="Arial"/>
            </a:endParaRPr>
          </a:p>
        </p:txBody>
      </p:sp>
      <p:graphicFrame>
        <p:nvGraphicFramePr>
          <p:cNvPr id="84" name="Таблица 81"/>
          <p:cNvGraphicFramePr/>
          <p:nvPr>
            <p:extLst>
              <p:ext uri="{D42A27DB-BD31-4B8C-83A1-F6EECF244321}">
                <p14:modId xmlns:p14="http://schemas.microsoft.com/office/powerpoint/2010/main" val="446649974"/>
              </p:ext>
            </p:extLst>
          </p:nvPr>
        </p:nvGraphicFramePr>
        <p:xfrm>
          <a:off x="474120" y="580049"/>
          <a:ext cx="12489840" cy="6883908"/>
        </p:xfrm>
        <a:graphic>
          <a:graphicData uri="http://schemas.openxmlformats.org/drawingml/2006/table">
            <a:tbl>
              <a:tblPr/>
              <a:tblGrid>
                <a:gridCol w="4637880">
                  <a:extLst>
                    <a:ext uri="{9D8B030D-6E8A-4147-A177-3AD203B41FA5}">
                      <a16:colId xmlns:a16="http://schemas.microsoft.com/office/drawing/2014/main" val="20000"/>
                    </a:ext>
                  </a:extLst>
                </a:gridCol>
                <a:gridCol w="7851960">
                  <a:extLst>
                    <a:ext uri="{9D8B030D-6E8A-4147-A177-3AD203B41FA5}">
                      <a16:colId xmlns:a16="http://schemas.microsoft.com/office/drawing/2014/main" val="20001"/>
                    </a:ext>
                  </a:extLst>
                </a:gridCol>
              </a:tblGrid>
              <a:tr h="679320">
                <a:tc>
                  <a:txBody>
                    <a:bodyPr/>
                    <a:lstStyle/>
                    <a:p>
                      <a:pPr algn="ctr" defTabSz="914400">
                        <a:lnSpc>
                          <a:spcPct val="115000"/>
                        </a:lnSpc>
                        <a:spcBef>
                          <a:spcPts val="283"/>
                        </a:spcBef>
                        <a:spcAft>
                          <a:spcPts val="283"/>
                        </a:spcAft>
                      </a:pPr>
                      <a:r>
                        <a:rPr lang="ru-RU" sz="2100" b="1" strike="noStrike" spc="-1">
                          <a:solidFill>
                            <a:srgbClr val="000000"/>
                          </a:solidFill>
                          <a:latin typeface="Nimbus Roman"/>
                        </a:rPr>
                        <a:t>Нормативно - правовая база </a:t>
                      </a:r>
                      <a:endParaRPr lang="ru-RU" sz="2100" b="0" strike="noStrike" spc="-1">
                        <a:solidFill>
                          <a:srgbClr val="000000"/>
                        </a:solidFill>
                        <a:latin typeface="Arial"/>
                      </a:endParaRPr>
                    </a:p>
                    <a:p>
                      <a:pPr algn="ctr" defTabSz="914400">
                        <a:lnSpc>
                          <a:spcPct val="115000"/>
                        </a:lnSpc>
                        <a:spcBef>
                          <a:spcPts val="283"/>
                        </a:spcBef>
                        <a:spcAft>
                          <a:spcPts val="283"/>
                        </a:spcAft>
                      </a:pPr>
                      <a:r>
                        <a:rPr lang="ru-RU" sz="2100" b="1" strike="noStrike" spc="-1">
                          <a:solidFill>
                            <a:srgbClr val="000000"/>
                          </a:solidFill>
                          <a:latin typeface="Nimbus Roman"/>
                        </a:rPr>
                        <a:t>МП РФ</a:t>
                      </a:r>
                      <a:endParaRPr lang="ru-RU" sz="21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15000"/>
                        </a:lnSpc>
                        <a:spcBef>
                          <a:spcPts val="283"/>
                        </a:spcBef>
                        <a:spcAft>
                          <a:spcPts val="283"/>
                        </a:spcAft>
                      </a:pPr>
                      <a:r>
                        <a:rPr lang="ru-RU" sz="2100" b="1" strike="noStrike" spc="-1" dirty="0">
                          <a:solidFill>
                            <a:srgbClr val="000000"/>
                          </a:solidFill>
                          <a:latin typeface="Nimbus Roman"/>
                        </a:rPr>
                        <a:t>Документация ОУ</a:t>
                      </a:r>
                      <a:endParaRPr lang="ru-RU" sz="2100" b="0" strike="noStrike" spc="-1" dirty="0">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0"/>
                  </a:ext>
                </a:extLst>
              </a:tr>
              <a:tr h="4914360">
                <a:tc>
                  <a:txBody>
                    <a:bodyPr/>
                    <a:lstStyle/>
                    <a:p>
                      <a:pPr marL="0" indent="0" algn="just" defTabSz="914400">
                        <a:lnSpc>
                          <a:spcPct val="115000"/>
                        </a:lnSpc>
                        <a:buClr>
                          <a:srgbClr val="000000"/>
                        </a:buClr>
                        <a:buFont typeface="Symbol"/>
                        <a:buNone/>
                      </a:pPr>
                      <a:r>
                        <a:rPr lang="ru-RU" sz="2200" b="0" strike="noStrike" spc="-1" dirty="0">
                          <a:solidFill>
                            <a:srgbClr val="000000"/>
                          </a:solidFill>
                          <a:latin typeface="Nimbus Roman"/>
                          <a:ea typeface="Tahoma"/>
                        </a:rPr>
                        <a:t>Федеральный Закон № 273 от 29.12.2012 года «Об образовании в Российской Федерации» (ст. 28)</a:t>
                      </a:r>
                      <a:endParaRPr lang="ru-RU" sz="22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marL="216000" indent="-216000" algn="just" defTabSz="914400">
                        <a:lnSpc>
                          <a:spcPct val="115000"/>
                        </a:lnSpc>
                        <a:buClr>
                          <a:srgbClr val="000000"/>
                        </a:buClr>
                        <a:buFont typeface="Symbol"/>
                        <a:buChar char=""/>
                      </a:pPr>
                      <a:r>
                        <a:rPr lang="ru-RU" sz="2100" b="0" strike="noStrike" spc="-1" dirty="0">
                          <a:solidFill>
                            <a:srgbClr val="000000"/>
                          </a:solidFill>
                          <a:latin typeface="Nimbus Roman"/>
                        </a:rPr>
                        <a:t>Протокол педагогического совета (август):</a:t>
                      </a:r>
                      <a:endParaRPr lang="ru-RU" sz="2100" b="0" strike="noStrike" spc="-1" dirty="0">
                        <a:solidFill>
                          <a:srgbClr val="000000"/>
                        </a:solidFill>
                        <a:latin typeface="Arial"/>
                      </a:endParaRPr>
                    </a:p>
                    <a:p>
                      <a:pPr marL="0" indent="0" algn="just" defTabSz="914400">
                        <a:lnSpc>
                          <a:spcPct val="115000"/>
                        </a:lnSpc>
                        <a:buClr>
                          <a:srgbClr val="000000"/>
                        </a:buClr>
                        <a:buFont typeface="Symbol"/>
                        <a:buNone/>
                      </a:pPr>
                      <a:r>
                        <a:rPr lang="ru-RU" sz="2100" b="0" strike="noStrike" spc="-1" dirty="0" smtClean="0">
                          <a:solidFill>
                            <a:srgbClr val="000000"/>
                          </a:solidFill>
                          <a:latin typeface="Nimbus Roman"/>
                        </a:rPr>
                        <a:t>   </a:t>
                      </a:r>
                      <a:r>
                        <a:rPr lang="ru-RU" sz="2100" b="1" u="sng" strike="noStrike" spc="-1" dirty="0" smtClean="0">
                          <a:solidFill>
                            <a:srgbClr val="000000"/>
                          </a:solidFill>
                          <a:latin typeface="Nimbus Roman"/>
                        </a:rPr>
                        <a:t>Один </a:t>
                      </a:r>
                      <a:r>
                        <a:rPr lang="ru-RU" sz="2100" b="1" u="sng" strike="noStrike" spc="-1" dirty="0">
                          <a:solidFill>
                            <a:srgbClr val="000000"/>
                          </a:solidFill>
                          <a:latin typeface="Nimbus Roman"/>
                        </a:rPr>
                        <a:t>из вопросов:</a:t>
                      </a:r>
                      <a:endParaRPr lang="ru-RU" sz="2100" b="1" u="sng" strike="noStrike" spc="-1" dirty="0">
                        <a:solidFill>
                          <a:srgbClr val="000000"/>
                        </a:solidFill>
                        <a:latin typeface="Arial"/>
                      </a:endParaRPr>
                    </a:p>
                    <a:p>
                      <a:pPr marL="0" indent="0" algn="just" defTabSz="914400">
                        <a:lnSpc>
                          <a:spcPct val="115000"/>
                        </a:lnSpc>
                        <a:buClr>
                          <a:srgbClr val="000000"/>
                        </a:buClr>
                        <a:buFont typeface="Symbol" panose="05050102010706020507" pitchFamily="18" charset="2"/>
                        <a:buNone/>
                      </a:pPr>
                      <a:r>
                        <a:rPr lang="ru-RU" sz="2100" b="0" strike="noStrike" spc="-1" dirty="0">
                          <a:solidFill>
                            <a:srgbClr val="000000"/>
                          </a:solidFill>
                          <a:latin typeface="Nimbus Roman"/>
                        </a:rPr>
                        <a:t>обсуждение и принятие школьной </a:t>
                      </a:r>
                      <a:r>
                        <a:rPr lang="ru-RU" sz="2100" b="0" strike="noStrike" spc="-1" dirty="0" smtClean="0">
                          <a:solidFill>
                            <a:srgbClr val="000000"/>
                          </a:solidFill>
                          <a:latin typeface="Nimbus Roman"/>
                        </a:rPr>
                        <a:t>документации:</a:t>
                      </a:r>
                    </a:p>
                    <a:p>
                      <a:pPr marL="342900" indent="-342900" algn="just" defTabSz="914400">
                        <a:lnSpc>
                          <a:spcPct val="115000"/>
                        </a:lnSpc>
                        <a:buClr>
                          <a:srgbClr val="000000"/>
                        </a:buClr>
                        <a:buFont typeface="Symbol" panose="05050102010706020507" pitchFamily="18" charset="2"/>
                        <a:buChar char=""/>
                      </a:pPr>
                      <a:r>
                        <a:rPr lang="ru-RU" sz="2100" b="0" strike="noStrike" spc="-1" dirty="0" smtClean="0">
                          <a:solidFill>
                            <a:srgbClr val="000000"/>
                          </a:solidFill>
                          <a:latin typeface="Nimbus Roman"/>
                        </a:rPr>
                        <a:t>учебный план</a:t>
                      </a:r>
                    </a:p>
                    <a:p>
                      <a:pPr marL="342900" indent="-342900" algn="just" defTabSz="914400">
                        <a:lnSpc>
                          <a:spcPct val="115000"/>
                        </a:lnSpc>
                        <a:buClr>
                          <a:srgbClr val="000000"/>
                        </a:buClr>
                        <a:buFont typeface="Symbol" panose="05050102010706020507" pitchFamily="18" charset="2"/>
                        <a:buChar char=""/>
                      </a:pPr>
                      <a:r>
                        <a:rPr lang="ru-RU" sz="2100" b="0" strike="noStrike" spc="-1" dirty="0" smtClean="0">
                          <a:solidFill>
                            <a:srgbClr val="000000"/>
                          </a:solidFill>
                          <a:latin typeface="Nimbus Roman"/>
                        </a:rPr>
                        <a:t>календарный </a:t>
                      </a:r>
                      <a:r>
                        <a:rPr lang="ru-RU" sz="2100" b="0" strike="noStrike" spc="-1" dirty="0">
                          <a:solidFill>
                            <a:srgbClr val="000000"/>
                          </a:solidFill>
                          <a:latin typeface="Nimbus Roman"/>
                        </a:rPr>
                        <a:t>учебный </a:t>
                      </a:r>
                      <a:r>
                        <a:rPr lang="ru-RU" sz="2100" b="0" strike="noStrike" spc="-1" dirty="0" smtClean="0">
                          <a:solidFill>
                            <a:srgbClr val="000000"/>
                          </a:solidFill>
                          <a:latin typeface="Nimbus Roman"/>
                        </a:rPr>
                        <a:t>график</a:t>
                      </a:r>
                    </a:p>
                    <a:p>
                      <a:pPr marL="342900" indent="-342900" algn="just" defTabSz="914400">
                        <a:lnSpc>
                          <a:spcPct val="115000"/>
                        </a:lnSpc>
                        <a:buClr>
                          <a:srgbClr val="000000"/>
                        </a:buClr>
                        <a:buFont typeface="Symbol" panose="05050102010706020507" pitchFamily="18" charset="2"/>
                        <a:buChar char=""/>
                      </a:pPr>
                      <a:r>
                        <a:rPr lang="ru-RU" sz="2100" b="0" strike="noStrike" spc="-1" dirty="0" smtClean="0">
                          <a:solidFill>
                            <a:srgbClr val="000000"/>
                          </a:solidFill>
                          <a:latin typeface="Nimbus Roman"/>
                        </a:rPr>
                        <a:t>план УВР</a:t>
                      </a:r>
                    </a:p>
                    <a:p>
                      <a:pPr marL="342900" indent="-342900" algn="just" defTabSz="914400">
                        <a:lnSpc>
                          <a:spcPct val="115000"/>
                        </a:lnSpc>
                        <a:buClr>
                          <a:srgbClr val="000000"/>
                        </a:buClr>
                        <a:buFont typeface="Symbol" panose="05050102010706020507" pitchFamily="18" charset="2"/>
                        <a:buChar char=""/>
                      </a:pPr>
                      <a:r>
                        <a:rPr lang="ru-RU" sz="2100" b="0" strike="noStrike" spc="-1" dirty="0" smtClean="0">
                          <a:solidFill>
                            <a:srgbClr val="000000"/>
                          </a:solidFill>
                          <a:latin typeface="Nimbus Roman"/>
                        </a:rPr>
                        <a:t>график </a:t>
                      </a:r>
                      <a:r>
                        <a:rPr lang="ru-RU" sz="2100" b="0" strike="noStrike" spc="-1" dirty="0">
                          <a:solidFill>
                            <a:srgbClr val="000000"/>
                          </a:solidFill>
                          <a:latin typeface="Nimbus Roman"/>
                        </a:rPr>
                        <a:t>мониторинга качества </a:t>
                      </a:r>
                      <a:r>
                        <a:rPr lang="ru-RU" sz="2100" b="0" strike="noStrike" spc="-1" dirty="0" smtClean="0">
                          <a:solidFill>
                            <a:srgbClr val="000000"/>
                          </a:solidFill>
                          <a:latin typeface="Nimbus Roman"/>
                        </a:rPr>
                        <a:t>образования</a:t>
                      </a:r>
                    </a:p>
                    <a:p>
                      <a:pPr marL="342900" indent="-342900" algn="just" defTabSz="914400">
                        <a:lnSpc>
                          <a:spcPct val="115000"/>
                        </a:lnSpc>
                        <a:buClr>
                          <a:srgbClr val="000000"/>
                        </a:buClr>
                        <a:buFont typeface="Symbol" panose="05050102010706020507" pitchFamily="18" charset="2"/>
                        <a:buChar char=""/>
                      </a:pPr>
                      <a:r>
                        <a:rPr lang="ru-RU" sz="2100" b="0" strike="noStrike" spc="-1" dirty="0" smtClean="0">
                          <a:solidFill>
                            <a:srgbClr val="000000"/>
                          </a:solidFill>
                          <a:latin typeface="Nimbus Roman"/>
                        </a:rPr>
                        <a:t>УМК</a:t>
                      </a:r>
                    </a:p>
                    <a:p>
                      <a:pPr marL="342900" indent="-342900" algn="just" defTabSz="914400">
                        <a:lnSpc>
                          <a:spcPct val="115000"/>
                        </a:lnSpc>
                        <a:buClr>
                          <a:srgbClr val="000000"/>
                        </a:buClr>
                        <a:buFont typeface="Symbol" panose="05050102010706020507" pitchFamily="18" charset="2"/>
                        <a:buChar char=""/>
                      </a:pPr>
                      <a:r>
                        <a:rPr lang="ru-RU" sz="2100" b="0" strike="noStrike" spc="-1" dirty="0" smtClean="0">
                          <a:solidFill>
                            <a:srgbClr val="000000"/>
                          </a:solidFill>
                          <a:latin typeface="Nimbus Roman"/>
                        </a:rPr>
                        <a:t>план </a:t>
                      </a:r>
                      <a:r>
                        <a:rPr lang="ru-RU" sz="2100" b="0" strike="noStrike" spc="-1" dirty="0">
                          <a:solidFill>
                            <a:srgbClr val="000000"/>
                          </a:solidFill>
                          <a:latin typeface="Nimbus Roman"/>
                        </a:rPr>
                        <a:t>внеурочной деятельности на уровни НОО, ООО, </a:t>
                      </a:r>
                      <a:r>
                        <a:rPr lang="ru-RU" sz="2100" b="0" strike="noStrike" spc="-1" dirty="0" smtClean="0">
                          <a:solidFill>
                            <a:srgbClr val="000000"/>
                          </a:solidFill>
                          <a:latin typeface="Nimbus Roman"/>
                        </a:rPr>
                        <a:t>СОО</a:t>
                      </a:r>
                    </a:p>
                    <a:p>
                      <a:pPr marL="342900" indent="-342900" algn="just" defTabSz="914400">
                        <a:lnSpc>
                          <a:spcPct val="115000"/>
                        </a:lnSpc>
                        <a:buClr>
                          <a:srgbClr val="000000"/>
                        </a:buClr>
                        <a:buFont typeface="Symbol" panose="05050102010706020507" pitchFamily="18" charset="2"/>
                        <a:buChar char=""/>
                      </a:pPr>
                      <a:r>
                        <a:rPr lang="ru-RU" sz="2100" b="0" strike="noStrike" spc="-1" dirty="0" smtClean="0">
                          <a:solidFill>
                            <a:srgbClr val="000000"/>
                          </a:solidFill>
                          <a:latin typeface="Nimbus Roman"/>
                        </a:rPr>
                        <a:t>рабочая </a:t>
                      </a:r>
                      <a:r>
                        <a:rPr lang="ru-RU" sz="2100" b="0" strike="noStrike" spc="-1" dirty="0">
                          <a:solidFill>
                            <a:srgbClr val="000000"/>
                          </a:solidFill>
                          <a:latin typeface="Nimbus Roman"/>
                        </a:rPr>
                        <a:t>программа воспитания на уровни НОО, ООО, </a:t>
                      </a:r>
                      <a:r>
                        <a:rPr lang="ru-RU" sz="2100" b="0" strike="noStrike" spc="-1" dirty="0" smtClean="0">
                          <a:solidFill>
                            <a:srgbClr val="000000"/>
                          </a:solidFill>
                          <a:latin typeface="Nimbus Roman"/>
                        </a:rPr>
                        <a:t>СОО</a:t>
                      </a:r>
                    </a:p>
                    <a:p>
                      <a:pPr marL="342900" indent="-342900" algn="just" defTabSz="914400">
                        <a:lnSpc>
                          <a:spcPct val="115000"/>
                        </a:lnSpc>
                        <a:buClr>
                          <a:srgbClr val="000000"/>
                        </a:buClr>
                        <a:buFont typeface="Symbol" panose="05050102010706020507" pitchFamily="18" charset="2"/>
                        <a:buChar char=""/>
                      </a:pPr>
                      <a:r>
                        <a:rPr lang="ru-RU" sz="2100" b="0" strike="noStrike" spc="-1" dirty="0" smtClean="0">
                          <a:solidFill>
                            <a:srgbClr val="000000"/>
                          </a:solidFill>
                          <a:latin typeface="Nimbus Roman"/>
                        </a:rPr>
                        <a:t>календарный </a:t>
                      </a:r>
                      <a:r>
                        <a:rPr lang="ru-RU" sz="2100" b="0" strike="noStrike" spc="-1" dirty="0">
                          <a:solidFill>
                            <a:srgbClr val="000000"/>
                          </a:solidFill>
                          <a:latin typeface="Nimbus Roman"/>
                        </a:rPr>
                        <a:t>план воспитательной </a:t>
                      </a:r>
                      <a:r>
                        <a:rPr lang="ru-RU" sz="2100" b="0" strike="noStrike" spc="-1" dirty="0" smtClean="0">
                          <a:solidFill>
                            <a:srgbClr val="000000"/>
                          </a:solidFill>
                          <a:latin typeface="Nimbus Roman"/>
                        </a:rPr>
                        <a:t>работы </a:t>
                      </a:r>
                      <a:r>
                        <a:rPr lang="ru-RU" sz="2100" b="0" strike="noStrike" spc="-1" dirty="0">
                          <a:solidFill>
                            <a:srgbClr val="000000"/>
                          </a:solidFill>
                          <a:latin typeface="Nimbus Roman"/>
                        </a:rPr>
                        <a:t>на уровень НОО, ООО, </a:t>
                      </a:r>
                      <a:r>
                        <a:rPr lang="ru-RU" sz="2100" b="0" strike="noStrike" spc="-1" dirty="0" smtClean="0">
                          <a:solidFill>
                            <a:srgbClr val="000000"/>
                          </a:solidFill>
                          <a:latin typeface="Nimbus Roman"/>
                        </a:rPr>
                        <a:t>СОО</a:t>
                      </a:r>
                    </a:p>
                    <a:p>
                      <a:pPr marL="342900" indent="-342900" algn="just" defTabSz="914400">
                        <a:lnSpc>
                          <a:spcPct val="115000"/>
                        </a:lnSpc>
                        <a:buClr>
                          <a:srgbClr val="000000"/>
                        </a:buClr>
                        <a:buFont typeface="Symbol" panose="05050102010706020507" pitchFamily="18" charset="2"/>
                        <a:buChar char=""/>
                      </a:pPr>
                      <a:r>
                        <a:rPr lang="ru-RU" sz="2100" b="0" strike="noStrike" spc="-1" dirty="0" smtClean="0">
                          <a:solidFill>
                            <a:srgbClr val="000000"/>
                          </a:solidFill>
                          <a:latin typeface="Nimbus Roman"/>
                        </a:rPr>
                        <a:t>рабочие </a:t>
                      </a:r>
                      <a:r>
                        <a:rPr lang="ru-RU" sz="2100" b="0" strike="noStrike" spc="-1" dirty="0">
                          <a:solidFill>
                            <a:srgbClr val="000000"/>
                          </a:solidFill>
                          <a:latin typeface="Nimbus Roman"/>
                        </a:rPr>
                        <a:t>программы учебных курсов, внеурочной </a:t>
                      </a:r>
                      <a:r>
                        <a:rPr lang="ru-RU" sz="2100" b="0" strike="noStrike" spc="-1" dirty="0" smtClean="0">
                          <a:solidFill>
                            <a:srgbClr val="000000"/>
                          </a:solidFill>
                          <a:latin typeface="Nimbus Roman"/>
                        </a:rPr>
                        <a:t>деятельности</a:t>
                      </a:r>
                    </a:p>
                    <a:p>
                      <a:pPr marL="342900" indent="-342900" algn="just" defTabSz="914400">
                        <a:lnSpc>
                          <a:spcPct val="115000"/>
                        </a:lnSpc>
                        <a:buClr>
                          <a:srgbClr val="000000"/>
                        </a:buClr>
                        <a:buFont typeface="Symbol" panose="05050102010706020507" pitchFamily="18" charset="2"/>
                        <a:buChar char=""/>
                      </a:pPr>
                      <a:r>
                        <a:rPr lang="ru-RU" sz="2100" b="0" strike="noStrike" spc="-1" dirty="0" smtClean="0">
                          <a:solidFill>
                            <a:srgbClr val="000000"/>
                          </a:solidFill>
                          <a:latin typeface="Nimbus Roman"/>
                        </a:rPr>
                        <a:t>график </a:t>
                      </a:r>
                      <a:r>
                        <a:rPr lang="ru-RU" sz="2100" b="0" strike="noStrike" spc="-1" dirty="0">
                          <a:solidFill>
                            <a:srgbClr val="000000"/>
                          </a:solidFill>
                          <a:latin typeface="Nimbus Roman"/>
                        </a:rPr>
                        <a:t>аттестации и повышения квалификации педагогов</a:t>
                      </a:r>
                      <a:endParaRPr lang="ru-RU" sz="21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5" name="Прямоугольник 82"/>
          <p:cNvSpPr/>
          <p:nvPr/>
        </p:nvSpPr>
        <p:spPr>
          <a:xfrm>
            <a:off x="1303560" y="-56081"/>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dirty="0">
                <a:solidFill>
                  <a:srgbClr val="000000"/>
                </a:solidFill>
                <a:latin typeface="Nimbus Roman"/>
              </a:rPr>
              <a:t>Организованное начало учебного года</a:t>
            </a:r>
            <a:endParaRPr lang="ru-RU" sz="3200" b="0" strike="noStrike" spc="-1" dirty="0">
              <a:solidFill>
                <a:srgbClr val="000000"/>
              </a:solidFill>
              <a:latin typeface="Arial"/>
            </a:endParaRPr>
          </a:p>
        </p:txBody>
      </p:sp>
      <p:graphicFrame>
        <p:nvGraphicFramePr>
          <p:cNvPr id="86" name="Таблица 83"/>
          <p:cNvGraphicFramePr/>
          <p:nvPr>
            <p:extLst>
              <p:ext uri="{D42A27DB-BD31-4B8C-83A1-F6EECF244321}">
                <p14:modId xmlns:p14="http://schemas.microsoft.com/office/powerpoint/2010/main" val="2925399603"/>
              </p:ext>
            </p:extLst>
          </p:nvPr>
        </p:nvGraphicFramePr>
        <p:xfrm>
          <a:off x="202131" y="722066"/>
          <a:ext cx="13003730" cy="6597396"/>
        </p:xfrm>
        <a:graphic>
          <a:graphicData uri="http://schemas.openxmlformats.org/drawingml/2006/table">
            <a:tbl>
              <a:tblPr/>
              <a:tblGrid>
                <a:gridCol w="3192084">
                  <a:extLst>
                    <a:ext uri="{9D8B030D-6E8A-4147-A177-3AD203B41FA5}">
                      <a16:colId xmlns:a16="http://schemas.microsoft.com/office/drawing/2014/main" val="20000"/>
                    </a:ext>
                  </a:extLst>
                </a:gridCol>
                <a:gridCol w="9811646">
                  <a:extLst>
                    <a:ext uri="{9D8B030D-6E8A-4147-A177-3AD203B41FA5}">
                      <a16:colId xmlns:a16="http://schemas.microsoft.com/office/drawing/2014/main" val="20001"/>
                    </a:ext>
                  </a:extLst>
                </a:gridCol>
              </a:tblGrid>
              <a:tr h="679320">
                <a:tc>
                  <a:txBody>
                    <a:bodyPr/>
                    <a:lstStyle/>
                    <a:p>
                      <a:pPr algn="ctr" defTabSz="914400">
                        <a:lnSpc>
                          <a:spcPct val="115000"/>
                        </a:lnSpc>
                        <a:spcBef>
                          <a:spcPts val="283"/>
                        </a:spcBef>
                        <a:spcAft>
                          <a:spcPts val="283"/>
                        </a:spcAft>
                      </a:pPr>
                      <a:r>
                        <a:rPr lang="ru-RU" sz="2000" b="1" strike="noStrike" spc="-1">
                          <a:solidFill>
                            <a:srgbClr val="000000"/>
                          </a:solidFill>
                          <a:latin typeface="Nimbus Roman"/>
                        </a:rPr>
                        <a:t>Нормативно - правовая база МП РФ</a:t>
                      </a:r>
                      <a:endParaRPr lang="ru-RU" sz="20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15000"/>
                        </a:lnSpc>
                        <a:spcBef>
                          <a:spcPts val="283"/>
                        </a:spcBef>
                        <a:spcAft>
                          <a:spcPts val="283"/>
                        </a:spcAft>
                      </a:pPr>
                      <a:r>
                        <a:rPr lang="ru-RU" sz="2000" b="1" strike="noStrike" spc="-1">
                          <a:solidFill>
                            <a:srgbClr val="000000"/>
                          </a:solidFill>
                          <a:latin typeface="Nimbus Roman"/>
                        </a:rPr>
                        <a:t>Документация ОУ</a:t>
                      </a:r>
                      <a:endParaRPr lang="ru-RU" sz="20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0"/>
                  </a:ext>
                </a:extLst>
              </a:tr>
              <a:tr h="4914360">
                <a:tc>
                  <a:txBody>
                    <a:bodyPr/>
                    <a:lstStyle/>
                    <a:p>
                      <a:pPr marL="0" indent="0" algn="just" defTabSz="914400">
                        <a:lnSpc>
                          <a:spcPct val="115000"/>
                        </a:lnSpc>
                        <a:buClr>
                          <a:srgbClr val="000000"/>
                        </a:buClr>
                        <a:buFont typeface="Symbol"/>
                        <a:buNone/>
                      </a:pPr>
                      <a:r>
                        <a:rPr lang="ru-RU" sz="2000" b="0" strike="noStrike" spc="-1" dirty="0" smtClean="0">
                          <a:solidFill>
                            <a:srgbClr val="000000"/>
                          </a:solidFill>
                          <a:latin typeface="Nimbus Roman"/>
                          <a:ea typeface="Tahoma"/>
                        </a:rPr>
                        <a:t>Федеральный </a:t>
                      </a:r>
                      <a:r>
                        <a:rPr lang="ru-RU" sz="2000" b="0" strike="noStrike" spc="-1" dirty="0">
                          <a:solidFill>
                            <a:srgbClr val="000000"/>
                          </a:solidFill>
                          <a:latin typeface="Nimbus Roman"/>
                          <a:ea typeface="Tahoma"/>
                        </a:rPr>
                        <a:t>Закон №273 от 29.12.2012 года «Об образовании в Российской Федерации» (ст. 28)</a:t>
                      </a:r>
                      <a:endParaRPr lang="ru-RU" sz="20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marL="0" indent="0" algn="ctr" defTabSz="914400">
                        <a:lnSpc>
                          <a:spcPct val="115000"/>
                        </a:lnSpc>
                        <a:buClr>
                          <a:srgbClr val="000000"/>
                        </a:buClr>
                        <a:buFont typeface="Symbol"/>
                        <a:buNone/>
                      </a:pPr>
                      <a:r>
                        <a:rPr lang="ru-RU" sz="2000" b="1" u="sng" strike="noStrike" spc="-1" dirty="0">
                          <a:solidFill>
                            <a:srgbClr val="000000"/>
                          </a:solidFill>
                          <a:uFillTx/>
                          <a:latin typeface="Nimbus Roman"/>
                        </a:rPr>
                        <a:t>Приказы</a:t>
                      </a:r>
                      <a:endParaRPr lang="ru-RU" sz="2000" b="0" strike="noStrike" spc="-1" dirty="0">
                        <a:solidFill>
                          <a:srgbClr val="000000"/>
                        </a:solidFill>
                        <a:latin typeface="Arial"/>
                      </a:endParaRPr>
                    </a:p>
                    <a:p>
                      <a:pPr marL="0" indent="0" algn="ctr" defTabSz="914400">
                        <a:lnSpc>
                          <a:spcPct val="115000"/>
                        </a:lnSpc>
                        <a:buClr>
                          <a:srgbClr val="000000"/>
                        </a:buClr>
                        <a:buFont typeface="Symbol"/>
                        <a:buNone/>
                      </a:pPr>
                      <a:r>
                        <a:rPr lang="ru-RU" sz="2000" b="1" u="sng" strike="noStrike" spc="-1" dirty="0">
                          <a:solidFill>
                            <a:srgbClr val="000000"/>
                          </a:solidFill>
                          <a:uFillTx/>
                          <a:latin typeface="Nimbus Roman"/>
                        </a:rPr>
                        <a:t>(в книге приказов по основной деятельности)</a:t>
                      </a:r>
                      <a:endParaRPr lang="ru-RU" sz="20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200" b="0" strike="noStrike" spc="-1" dirty="0">
                          <a:solidFill>
                            <a:srgbClr val="000000"/>
                          </a:solidFill>
                          <a:latin typeface="Nimbus Roman"/>
                        </a:rPr>
                        <a:t>Об организованном начале учебного </a:t>
                      </a:r>
                      <a:r>
                        <a:rPr lang="ru-RU" sz="2200" b="0" strike="noStrike" spc="-1" dirty="0" smtClean="0">
                          <a:solidFill>
                            <a:srgbClr val="000000"/>
                          </a:solidFill>
                          <a:latin typeface="Nimbus Roman"/>
                        </a:rPr>
                        <a:t>года</a:t>
                      </a:r>
                    </a:p>
                    <a:p>
                      <a:pPr marL="216000" indent="-216000" algn="just" defTabSz="914400">
                        <a:lnSpc>
                          <a:spcPct val="115000"/>
                        </a:lnSpc>
                        <a:buClr>
                          <a:srgbClr val="000000"/>
                        </a:buClr>
                        <a:buFont typeface="Symbol"/>
                        <a:buChar char=""/>
                      </a:pPr>
                      <a:r>
                        <a:rPr lang="ru-RU" sz="2200" b="0" strike="noStrike" spc="-1" dirty="0" smtClean="0">
                          <a:solidFill>
                            <a:srgbClr val="000000"/>
                          </a:solidFill>
                          <a:latin typeface="Nimbus Roman"/>
                        </a:rPr>
                        <a:t>Об утверждении номенклатуры дел</a:t>
                      </a:r>
                      <a:endParaRPr lang="ru-RU" sz="22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200" b="0" strike="noStrike" spc="-1" dirty="0">
                          <a:solidFill>
                            <a:srgbClr val="000000"/>
                          </a:solidFill>
                          <a:latin typeface="Nimbus Roman"/>
                        </a:rPr>
                        <a:t>Об утверждении школьной документации (на основании решения педагогического совета)</a:t>
                      </a:r>
                      <a:endParaRPr lang="ru-RU" sz="22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200" b="0" strike="noStrike" spc="-1" dirty="0">
                          <a:solidFill>
                            <a:srgbClr val="000000"/>
                          </a:solidFill>
                          <a:latin typeface="Nimbus Roman"/>
                        </a:rPr>
                        <a:t>Об утверждении календарного учебного графика (на основании решения педагогического совета)</a:t>
                      </a:r>
                      <a:endParaRPr lang="ru-RU" sz="22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200" b="0" strike="noStrike" spc="-1" dirty="0">
                          <a:solidFill>
                            <a:srgbClr val="000000"/>
                          </a:solidFill>
                          <a:latin typeface="Nimbus Roman"/>
                        </a:rPr>
                        <a:t>О формировании классов (1 — 11 классы, </a:t>
                      </a:r>
                      <a:r>
                        <a:rPr lang="ru-RU" sz="2200" b="0" strike="noStrike" spc="-1" dirty="0" err="1">
                          <a:solidFill>
                            <a:srgbClr val="000000"/>
                          </a:solidFill>
                          <a:latin typeface="Nimbus Roman"/>
                        </a:rPr>
                        <a:t>посписочный</a:t>
                      </a:r>
                      <a:r>
                        <a:rPr lang="ru-RU" sz="2200" b="0" strike="noStrike" spc="-1" dirty="0">
                          <a:solidFill>
                            <a:srgbClr val="000000"/>
                          </a:solidFill>
                          <a:latin typeface="Nimbus Roman"/>
                        </a:rPr>
                        <a:t> состав)</a:t>
                      </a:r>
                      <a:endParaRPr lang="ru-RU" sz="22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200" b="0" strike="noStrike" spc="-1" dirty="0">
                          <a:solidFill>
                            <a:srgbClr val="000000"/>
                          </a:solidFill>
                          <a:latin typeface="Nimbus Roman"/>
                        </a:rPr>
                        <a:t>О распределении функциональных обязанностей</a:t>
                      </a:r>
                      <a:endParaRPr lang="ru-RU" sz="22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200" b="0" strike="noStrike" spc="-1" dirty="0">
                          <a:solidFill>
                            <a:srgbClr val="000000"/>
                          </a:solidFill>
                          <a:latin typeface="Nimbus Roman"/>
                        </a:rPr>
                        <a:t>О формировании групп продленного дня (</a:t>
                      </a:r>
                      <a:r>
                        <a:rPr lang="ru-RU" sz="2200" b="0" strike="noStrike" spc="-1" dirty="0" err="1">
                          <a:solidFill>
                            <a:srgbClr val="000000"/>
                          </a:solidFill>
                          <a:latin typeface="Nimbus Roman"/>
                        </a:rPr>
                        <a:t>посписочный</a:t>
                      </a:r>
                      <a:r>
                        <a:rPr lang="ru-RU" sz="2200" b="0" strike="noStrike" spc="-1" dirty="0">
                          <a:solidFill>
                            <a:srgbClr val="000000"/>
                          </a:solidFill>
                          <a:latin typeface="Nimbus Roman"/>
                        </a:rPr>
                        <a:t> состав на основании заявления родителей)</a:t>
                      </a:r>
                      <a:endParaRPr lang="ru-RU" sz="22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200" b="0" strike="noStrike" spc="-1" dirty="0">
                          <a:solidFill>
                            <a:srgbClr val="000000"/>
                          </a:solidFill>
                          <a:latin typeface="Nimbus Roman"/>
                        </a:rPr>
                        <a:t>О формировании групп по платным образовательным услугам (</a:t>
                      </a:r>
                      <a:r>
                        <a:rPr lang="ru-RU" sz="2200" b="0" strike="noStrike" spc="-1" dirty="0" err="1">
                          <a:solidFill>
                            <a:srgbClr val="000000"/>
                          </a:solidFill>
                          <a:latin typeface="Nimbus Roman"/>
                        </a:rPr>
                        <a:t>посписочный</a:t>
                      </a:r>
                      <a:r>
                        <a:rPr lang="ru-RU" sz="2200" b="0" strike="noStrike" spc="-1" dirty="0">
                          <a:solidFill>
                            <a:srgbClr val="000000"/>
                          </a:solidFill>
                          <a:latin typeface="Nimbus Roman"/>
                        </a:rPr>
                        <a:t> состав)</a:t>
                      </a:r>
                      <a:endParaRPr lang="ru-RU" sz="22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200" b="0" strike="noStrike" spc="-1" dirty="0">
                          <a:solidFill>
                            <a:srgbClr val="000000"/>
                          </a:solidFill>
                          <a:latin typeface="Nimbus Roman"/>
                        </a:rPr>
                        <a:t>О формировании групп кружков, секций, групп внеурочной деятельности</a:t>
                      </a:r>
                      <a:endParaRPr lang="ru-RU" sz="22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 name="Прямоугольник 86"/>
          <p:cNvSpPr/>
          <p:nvPr/>
        </p:nvSpPr>
        <p:spPr>
          <a:xfrm>
            <a:off x="1333800" y="18000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Организованное начало учебного года</a:t>
            </a:r>
            <a:endParaRPr lang="ru-RU" sz="3200" b="0" strike="noStrike" spc="-1">
              <a:solidFill>
                <a:srgbClr val="000000"/>
              </a:solidFill>
              <a:latin typeface="Arial"/>
            </a:endParaRPr>
          </a:p>
        </p:txBody>
      </p:sp>
      <p:graphicFrame>
        <p:nvGraphicFramePr>
          <p:cNvPr id="88" name="Таблица 87"/>
          <p:cNvGraphicFramePr/>
          <p:nvPr>
            <p:extLst>
              <p:ext uri="{D42A27DB-BD31-4B8C-83A1-F6EECF244321}">
                <p14:modId xmlns:p14="http://schemas.microsoft.com/office/powerpoint/2010/main" val="2581774350"/>
              </p:ext>
            </p:extLst>
          </p:nvPr>
        </p:nvGraphicFramePr>
        <p:xfrm>
          <a:off x="154004" y="1009800"/>
          <a:ext cx="12907478" cy="5741892"/>
        </p:xfrm>
        <a:graphic>
          <a:graphicData uri="http://schemas.openxmlformats.org/drawingml/2006/table">
            <a:tbl>
              <a:tblPr/>
              <a:tblGrid>
                <a:gridCol w="3454422">
                  <a:extLst>
                    <a:ext uri="{9D8B030D-6E8A-4147-A177-3AD203B41FA5}">
                      <a16:colId xmlns:a16="http://schemas.microsoft.com/office/drawing/2014/main" val="20000"/>
                    </a:ext>
                  </a:extLst>
                </a:gridCol>
                <a:gridCol w="9453056">
                  <a:extLst>
                    <a:ext uri="{9D8B030D-6E8A-4147-A177-3AD203B41FA5}">
                      <a16:colId xmlns:a16="http://schemas.microsoft.com/office/drawing/2014/main" val="20001"/>
                    </a:ext>
                  </a:extLst>
                </a:gridCol>
              </a:tblGrid>
              <a:tr h="679320">
                <a:tc>
                  <a:txBody>
                    <a:bodyPr/>
                    <a:lstStyle/>
                    <a:p>
                      <a:pPr algn="ctr" defTabSz="914400">
                        <a:lnSpc>
                          <a:spcPct val="115000"/>
                        </a:lnSpc>
                        <a:spcBef>
                          <a:spcPts val="283"/>
                        </a:spcBef>
                        <a:spcAft>
                          <a:spcPts val="283"/>
                        </a:spcAft>
                      </a:pPr>
                      <a:r>
                        <a:rPr lang="ru-RU" sz="2100" b="1" strike="noStrike" spc="-1" dirty="0">
                          <a:solidFill>
                            <a:srgbClr val="000000"/>
                          </a:solidFill>
                          <a:latin typeface="Nimbus Roman"/>
                        </a:rPr>
                        <a:t>Нормативно - правовая </a:t>
                      </a:r>
                      <a:r>
                        <a:rPr lang="ru-RU" sz="2100" b="1" strike="noStrike" spc="-1" dirty="0" smtClean="0">
                          <a:solidFill>
                            <a:srgbClr val="000000"/>
                          </a:solidFill>
                          <a:latin typeface="Nimbus Roman"/>
                        </a:rPr>
                        <a:t>база МП </a:t>
                      </a:r>
                      <a:r>
                        <a:rPr lang="ru-RU" sz="2100" b="1" strike="noStrike" spc="-1" dirty="0">
                          <a:solidFill>
                            <a:srgbClr val="000000"/>
                          </a:solidFill>
                          <a:latin typeface="Nimbus Roman"/>
                        </a:rPr>
                        <a:t>РФ</a:t>
                      </a:r>
                      <a:endParaRPr lang="ru-RU" sz="2100" b="0" strike="noStrike" spc="-1" dirty="0">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15000"/>
                        </a:lnSpc>
                        <a:spcBef>
                          <a:spcPts val="283"/>
                        </a:spcBef>
                        <a:spcAft>
                          <a:spcPts val="283"/>
                        </a:spcAft>
                      </a:pPr>
                      <a:r>
                        <a:rPr lang="ru-RU" sz="2100" b="1" strike="noStrike" spc="-1" dirty="0">
                          <a:solidFill>
                            <a:srgbClr val="000000"/>
                          </a:solidFill>
                          <a:latin typeface="Nimbus Roman"/>
                        </a:rPr>
                        <a:t>Документация ОУ</a:t>
                      </a:r>
                      <a:endParaRPr lang="ru-RU" sz="2100" b="0" strike="noStrike" spc="-1" dirty="0">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0"/>
                  </a:ext>
                </a:extLst>
              </a:tr>
              <a:tr h="4914360">
                <a:tc>
                  <a:txBody>
                    <a:bodyPr/>
                    <a:lstStyle/>
                    <a:p>
                      <a:pPr marL="216000" indent="-216000" algn="just" defTabSz="914400">
                        <a:lnSpc>
                          <a:spcPct val="115000"/>
                        </a:lnSpc>
                        <a:buClr>
                          <a:srgbClr val="000000"/>
                        </a:buClr>
                        <a:buFont typeface="Symbol"/>
                        <a:buChar char=""/>
                      </a:pPr>
                      <a:r>
                        <a:rPr lang="ru-RU" sz="1800" b="0" strike="noStrike" spc="-1">
                          <a:solidFill>
                            <a:srgbClr val="000000"/>
                          </a:solidFill>
                          <a:latin typeface="Nimbus Roman"/>
                        </a:rPr>
                        <a:t>Федеральный Закон № 273 от 29.12.2012 года «Об образовании в Российской Федерации» (ст. 35)</a:t>
                      </a:r>
                      <a:endParaRPr lang="ru-RU" sz="1800" b="0" strike="noStrike" spc="-1">
                        <a:solidFill>
                          <a:srgbClr val="000000"/>
                        </a:solidFill>
                        <a:latin typeface="Arial"/>
                      </a:endParaRPr>
                    </a:p>
                    <a:p>
                      <a:pPr algn="just" defTabSz="914400">
                        <a:lnSpc>
                          <a:spcPct val="115000"/>
                        </a:lnSpc>
                      </a:pPr>
                      <a:endParaRPr lang="ru-RU" sz="1800" b="0" strike="noStrike" spc="-1">
                        <a:solidFill>
                          <a:srgbClr val="000000"/>
                        </a:solidFill>
                        <a:latin typeface="Arial"/>
                      </a:endParaRPr>
                    </a:p>
                    <a:p>
                      <a:pPr algn="just" defTabSz="914400">
                        <a:lnSpc>
                          <a:spcPct val="115000"/>
                        </a:lnSpc>
                      </a:pPr>
                      <a:endParaRPr lang="ru-RU" sz="1800" b="0" strike="noStrike" spc="-1">
                        <a:solidFill>
                          <a:srgbClr val="000000"/>
                        </a:solidFill>
                        <a:latin typeface="Arial"/>
                      </a:endParaRPr>
                    </a:p>
                    <a:p>
                      <a:pPr marL="216000" indent="-216000" algn="just" defTabSz="914400">
                        <a:lnSpc>
                          <a:spcPct val="115000"/>
                        </a:lnSpc>
                        <a:buClr>
                          <a:srgbClr val="000000"/>
                        </a:buClr>
                        <a:buFont typeface="Symbol"/>
                        <a:buChar char=""/>
                        <a:tabLst>
                          <a:tab pos="32760" algn="l"/>
                        </a:tabLst>
                      </a:pPr>
                      <a:r>
                        <a:rPr lang="ru-RU" sz="1800" b="0" strike="noStrike" spc="-1">
                          <a:solidFill>
                            <a:srgbClr val="000000"/>
                          </a:solidFill>
                          <a:latin typeface="Nimbus Roman"/>
                          <a:ea typeface="Tahoma"/>
                        </a:rPr>
                        <a:t>Приказ МП РФ от 05.11.2024 № 769 "Об утверждении федерального перечня учебников …...» </a:t>
                      </a:r>
                      <a:endParaRPr lang="ru-RU" sz="18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marL="0" indent="0" algn="ctr" defTabSz="914400">
                        <a:lnSpc>
                          <a:spcPct val="115000"/>
                        </a:lnSpc>
                        <a:buClr>
                          <a:srgbClr val="000000"/>
                        </a:buClr>
                        <a:buFont typeface="Symbol"/>
                        <a:buNone/>
                      </a:pPr>
                      <a:r>
                        <a:rPr lang="ru-RU" sz="2400" b="1" u="sng" strike="noStrike" spc="-1" dirty="0">
                          <a:solidFill>
                            <a:srgbClr val="000000"/>
                          </a:solidFill>
                          <a:uFillTx/>
                          <a:latin typeface="Nimbus Roman"/>
                        </a:rPr>
                        <a:t>Приказы</a:t>
                      </a:r>
                      <a:endParaRPr lang="ru-RU" sz="2400" b="0" strike="noStrike" spc="-1" dirty="0">
                        <a:solidFill>
                          <a:srgbClr val="000000"/>
                        </a:solidFill>
                        <a:latin typeface="Arial"/>
                      </a:endParaRPr>
                    </a:p>
                    <a:p>
                      <a:pPr marL="0" indent="0" algn="ctr" defTabSz="914400">
                        <a:lnSpc>
                          <a:spcPct val="115000"/>
                        </a:lnSpc>
                        <a:buClr>
                          <a:srgbClr val="000000"/>
                        </a:buClr>
                        <a:buFont typeface="Symbol"/>
                        <a:buNone/>
                      </a:pPr>
                      <a:r>
                        <a:rPr lang="ru-RU" sz="2400" b="1" u="sng" strike="noStrike" spc="-1" dirty="0">
                          <a:solidFill>
                            <a:srgbClr val="000000"/>
                          </a:solidFill>
                          <a:uFillTx/>
                          <a:latin typeface="Nimbus Roman"/>
                        </a:rPr>
                        <a:t>(в книге приказов по основной деятельности)</a:t>
                      </a:r>
                      <a:endParaRPr lang="ru-RU" sz="24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400" b="0" strike="noStrike" spc="-1" dirty="0">
                          <a:solidFill>
                            <a:srgbClr val="000000"/>
                          </a:solidFill>
                          <a:latin typeface="Nimbus Roman"/>
                        </a:rPr>
                        <a:t>Об утверждении перечня УМК, используемого в начальной общей, основной общей и средней общей школе</a:t>
                      </a:r>
                      <a:endParaRPr lang="ru-RU" sz="24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400" b="0" strike="noStrike" spc="-1" dirty="0">
                          <a:solidFill>
                            <a:srgbClr val="000000"/>
                          </a:solidFill>
                          <a:latin typeface="Nimbus Roman"/>
                        </a:rPr>
                        <a:t>Об утверждении графика оценочных </a:t>
                      </a:r>
                      <a:r>
                        <a:rPr lang="ru-RU" sz="2400" b="0" strike="noStrike" spc="-1" dirty="0" smtClean="0">
                          <a:solidFill>
                            <a:srgbClr val="000000"/>
                          </a:solidFill>
                          <a:latin typeface="Nimbus Roman"/>
                        </a:rPr>
                        <a:t>процедур НОО, ООО, СОО</a:t>
                      </a:r>
                      <a:endParaRPr lang="ru-RU" sz="24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400" b="0" strike="noStrike" spc="-1" dirty="0">
                          <a:solidFill>
                            <a:srgbClr val="000000"/>
                          </a:solidFill>
                          <a:latin typeface="Nimbus Roman"/>
                        </a:rPr>
                        <a:t>Об утверждении методического совета, методических объединений, методической темы учебного года</a:t>
                      </a:r>
                      <a:endParaRPr lang="ru-RU" sz="24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400" b="0" strike="noStrike" spc="-1" dirty="0">
                          <a:solidFill>
                            <a:srgbClr val="000000"/>
                          </a:solidFill>
                          <a:latin typeface="Nimbus Roman"/>
                        </a:rPr>
                        <a:t>Об утверждении оценочных материалов для проведения мониторинга качества образования</a:t>
                      </a:r>
                      <a:endParaRPr lang="ru-RU" sz="24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400" b="0" strike="noStrike" spc="-1" dirty="0">
                          <a:solidFill>
                            <a:srgbClr val="000000"/>
                          </a:solidFill>
                          <a:latin typeface="Nimbus Roman"/>
                        </a:rPr>
                        <a:t>О создании комиссии по урегулированию споров между участниками образовательных отношений</a:t>
                      </a:r>
                      <a:endParaRPr lang="ru-RU" sz="24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 name="Прямоугольник 88"/>
          <p:cNvSpPr/>
          <p:nvPr/>
        </p:nvSpPr>
        <p:spPr>
          <a:xfrm>
            <a:off x="1213200" y="22032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Организованное начало учебного года</a:t>
            </a:r>
            <a:endParaRPr lang="ru-RU" sz="3200" b="0" strike="noStrike" spc="-1">
              <a:solidFill>
                <a:srgbClr val="000000"/>
              </a:solidFill>
              <a:latin typeface="Arial"/>
            </a:endParaRPr>
          </a:p>
        </p:txBody>
      </p:sp>
      <p:graphicFrame>
        <p:nvGraphicFramePr>
          <p:cNvPr id="90" name="Таблица 89"/>
          <p:cNvGraphicFramePr/>
          <p:nvPr>
            <p:extLst>
              <p:ext uri="{D42A27DB-BD31-4B8C-83A1-F6EECF244321}">
                <p14:modId xmlns:p14="http://schemas.microsoft.com/office/powerpoint/2010/main" val="2192223693"/>
              </p:ext>
            </p:extLst>
          </p:nvPr>
        </p:nvGraphicFramePr>
        <p:xfrm>
          <a:off x="419040" y="1080000"/>
          <a:ext cx="12600360" cy="6217920"/>
        </p:xfrm>
        <a:graphic>
          <a:graphicData uri="http://schemas.openxmlformats.org/drawingml/2006/table">
            <a:tbl>
              <a:tblPr/>
              <a:tblGrid>
                <a:gridCol w="3093120">
                  <a:extLst>
                    <a:ext uri="{9D8B030D-6E8A-4147-A177-3AD203B41FA5}">
                      <a16:colId xmlns:a16="http://schemas.microsoft.com/office/drawing/2014/main" val="20000"/>
                    </a:ext>
                  </a:extLst>
                </a:gridCol>
                <a:gridCol w="9507240">
                  <a:extLst>
                    <a:ext uri="{9D8B030D-6E8A-4147-A177-3AD203B41FA5}">
                      <a16:colId xmlns:a16="http://schemas.microsoft.com/office/drawing/2014/main" val="20001"/>
                    </a:ext>
                  </a:extLst>
                </a:gridCol>
              </a:tblGrid>
              <a:tr h="679320">
                <a:tc>
                  <a:txBody>
                    <a:bodyPr/>
                    <a:lstStyle/>
                    <a:p>
                      <a:pPr algn="ctr" defTabSz="914400">
                        <a:lnSpc>
                          <a:spcPct val="115000"/>
                        </a:lnSpc>
                        <a:spcBef>
                          <a:spcPts val="283"/>
                        </a:spcBef>
                        <a:spcAft>
                          <a:spcPts val="283"/>
                        </a:spcAft>
                      </a:pPr>
                      <a:r>
                        <a:rPr lang="ru-RU" sz="2000" b="1" strike="noStrike" spc="-1">
                          <a:solidFill>
                            <a:srgbClr val="000000"/>
                          </a:solidFill>
                          <a:latin typeface="Nimbus Roman"/>
                        </a:rPr>
                        <a:t>Нормативно - правовая база </a:t>
                      </a:r>
                      <a:endParaRPr lang="ru-RU" sz="2000" b="0" strike="noStrike" spc="-1">
                        <a:solidFill>
                          <a:srgbClr val="000000"/>
                        </a:solidFill>
                        <a:latin typeface="Arial"/>
                      </a:endParaRPr>
                    </a:p>
                    <a:p>
                      <a:pPr algn="ctr" defTabSz="914400">
                        <a:lnSpc>
                          <a:spcPct val="115000"/>
                        </a:lnSpc>
                        <a:spcBef>
                          <a:spcPts val="283"/>
                        </a:spcBef>
                        <a:spcAft>
                          <a:spcPts val="283"/>
                        </a:spcAft>
                      </a:pPr>
                      <a:r>
                        <a:rPr lang="ru-RU" sz="2000" b="1" strike="noStrike" spc="-1">
                          <a:solidFill>
                            <a:srgbClr val="000000"/>
                          </a:solidFill>
                          <a:latin typeface="Nimbus Roman"/>
                        </a:rPr>
                        <a:t>МП РФ</a:t>
                      </a:r>
                      <a:endParaRPr lang="ru-RU" sz="20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15000"/>
                        </a:lnSpc>
                        <a:spcBef>
                          <a:spcPts val="283"/>
                        </a:spcBef>
                        <a:spcAft>
                          <a:spcPts val="283"/>
                        </a:spcAft>
                      </a:pPr>
                      <a:r>
                        <a:rPr lang="ru-RU" sz="2000" b="1" strike="noStrike" spc="-1">
                          <a:solidFill>
                            <a:srgbClr val="000000"/>
                          </a:solidFill>
                          <a:latin typeface="Nimbus Roman"/>
                        </a:rPr>
                        <a:t>Документация ОУ</a:t>
                      </a:r>
                      <a:endParaRPr lang="ru-RU" sz="20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0"/>
                  </a:ext>
                </a:extLst>
              </a:tr>
              <a:tr h="4914360">
                <a:tc>
                  <a:txBody>
                    <a:bodyPr/>
                    <a:lstStyle/>
                    <a:p>
                      <a:pPr marL="0" indent="0" algn="just" defTabSz="914400">
                        <a:lnSpc>
                          <a:spcPct val="115000"/>
                        </a:lnSpc>
                        <a:buClr>
                          <a:srgbClr val="000000"/>
                        </a:buClr>
                        <a:buFont typeface="Symbol"/>
                        <a:buNone/>
                      </a:pPr>
                      <a:r>
                        <a:rPr lang="ru-RU" sz="2000" b="0" strike="noStrike" spc="-1" dirty="0">
                          <a:solidFill>
                            <a:srgbClr val="000000"/>
                          </a:solidFill>
                          <a:latin typeface="Nimbus Roman"/>
                        </a:rPr>
                        <a:t>Приказ МП РФ от 06.04.2023 № 240 «Об утверждении порядка и условий перевода обучающихся из одной организации в другую по образовательным программам НОО, ООО, СОО»</a:t>
                      </a:r>
                      <a:endParaRPr lang="ru-RU" sz="20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marL="0" indent="0" algn="ctr" defTabSz="914400">
                        <a:lnSpc>
                          <a:spcPct val="115000"/>
                        </a:lnSpc>
                        <a:buClr>
                          <a:srgbClr val="000000"/>
                        </a:buClr>
                        <a:buFont typeface="Symbol"/>
                        <a:buNone/>
                      </a:pPr>
                      <a:r>
                        <a:rPr lang="ru-RU" sz="2000" b="1" u="sng" strike="noStrike" spc="-1" dirty="0">
                          <a:solidFill>
                            <a:srgbClr val="000000"/>
                          </a:solidFill>
                          <a:uFillTx/>
                          <a:latin typeface="Nimbus Roman"/>
                        </a:rPr>
                        <a:t>Приказы</a:t>
                      </a:r>
                      <a:endParaRPr lang="ru-RU" sz="2000" b="0" strike="noStrike" spc="-1" dirty="0">
                        <a:solidFill>
                          <a:srgbClr val="000000"/>
                        </a:solidFill>
                        <a:latin typeface="Arial"/>
                      </a:endParaRPr>
                    </a:p>
                    <a:p>
                      <a:pPr marL="0" indent="0" algn="ctr" defTabSz="914400">
                        <a:lnSpc>
                          <a:spcPct val="115000"/>
                        </a:lnSpc>
                        <a:buClr>
                          <a:srgbClr val="000000"/>
                        </a:buClr>
                        <a:buFont typeface="Symbol"/>
                        <a:buNone/>
                      </a:pPr>
                      <a:r>
                        <a:rPr lang="ru-RU" sz="2000" b="1" u="sng" strike="noStrike" spc="-1" dirty="0">
                          <a:solidFill>
                            <a:srgbClr val="000000"/>
                          </a:solidFill>
                          <a:uFillTx/>
                          <a:latin typeface="Nimbus Roman"/>
                        </a:rPr>
                        <a:t>(в книге приказов по движению учащихся)</a:t>
                      </a:r>
                      <a:endParaRPr lang="ru-RU" sz="20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000" b="0" strike="noStrike" spc="-1" dirty="0">
                          <a:solidFill>
                            <a:srgbClr val="000000"/>
                          </a:solidFill>
                          <a:latin typeface="Nimbus Roman"/>
                        </a:rPr>
                        <a:t>О зачислении детей в первый класс (с 1.06 по 5.06 в течение 3 рабочих дней)</a:t>
                      </a:r>
                      <a:endParaRPr lang="ru-RU" sz="20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000" b="0" strike="noStrike" spc="-1" dirty="0">
                          <a:solidFill>
                            <a:srgbClr val="000000"/>
                          </a:solidFill>
                          <a:latin typeface="Nimbus Roman"/>
                        </a:rPr>
                        <a:t>О зачислении учащихся в 10 класс (в течение 5 дней после поступления заявлений)</a:t>
                      </a:r>
                      <a:endParaRPr lang="ru-RU" sz="20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000" b="0" strike="noStrike" spc="-1" dirty="0">
                          <a:solidFill>
                            <a:srgbClr val="000000"/>
                          </a:solidFill>
                          <a:latin typeface="Nimbus Roman"/>
                        </a:rPr>
                        <a:t>О зачислении во 2-9, 11 классы прибывших в течение лета (в течение 5 дней)</a:t>
                      </a:r>
                      <a:endParaRPr lang="ru-RU" sz="20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000" b="0" strike="noStrike" spc="-1" dirty="0">
                          <a:solidFill>
                            <a:srgbClr val="000000"/>
                          </a:solidFill>
                          <a:latin typeface="Nimbus Roman"/>
                        </a:rPr>
                        <a:t>Об отчислении учащихся, выбывших в течение </a:t>
                      </a:r>
                      <a:r>
                        <a:rPr lang="ru-RU" sz="2000" b="0" strike="noStrike" spc="-1" dirty="0" smtClean="0">
                          <a:solidFill>
                            <a:srgbClr val="000000"/>
                          </a:solidFill>
                          <a:latin typeface="Nimbus Roman"/>
                        </a:rPr>
                        <a:t>лета</a:t>
                      </a:r>
                    </a:p>
                    <a:p>
                      <a:pPr marL="0" indent="0" algn="just" defTabSz="914400">
                        <a:lnSpc>
                          <a:spcPct val="115000"/>
                        </a:lnSpc>
                        <a:buClr>
                          <a:srgbClr val="000000"/>
                        </a:buClr>
                        <a:buFont typeface="Symbol"/>
                        <a:buNone/>
                      </a:pPr>
                      <a:endParaRPr lang="ru-RU" sz="2000" b="0" strike="noStrike" spc="-1" dirty="0">
                        <a:solidFill>
                          <a:srgbClr val="000000"/>
                        </a:solidFill>
                        <a:latin typeface="Arial"/>
                      </a:endParaRPr>
                    </a:p>
                    <a:p>
                      <a:pPr marL="216000" indent="-216000" algn="just" defTabSz="914400">
                        <a:lnSpc>
                          <a:spcPct val="115000"/>
                        </a:lnSpc>
                        <a:buClr>
                          <a:srgbClr val="000000"/>
                        </a:buClr>
                        <a:buFont typeface="Wingdings" charset="2"/>
                        <a:buChar char=""/>
                      </a:pPr>
                      <a:r>
                        <a:rPr lang="ru-RU" sz="2000" b="0" strike="noStrike" spc="-1" dirty="0">
                          <a:solidFill>
                            <a:srgbClr val="000000"/>
                          </a:solidFill>
                          <a:latin typeface="Nimbus Roman"/>
                        </a:rPr>
                        <a:t>Тарификация учителей (ознакомить с нагрузкой учителей)</a:t>
                      </a:r>
                      <a:endParaRPr lang="ru-RU" sz="2000" b="0" strike="noStrike" spc="-1" dirty="0">
                        <a:solidFill>
                          <a:srgbClr val="000000"/>
                        </a:solidFill>
                        <a:latin typeface="Arial"/>
                      </a:endParaRPr>
                    </a:p>
                    <a:p>
                      <a:pPr marL="216000" indent="-216000" algn="just" defTabSz="914400">
                        <a:lnSpc>
                          <a:spcPct val="115000"/>
                        </a:lnSpc>
                        <a:buClr>
                          <a:srgbClr val="000000"/>
                        </a:buClr>
                        <a:buFont typeface="Wingdings" charset="2"/>
                        <a:buChar char=""/>
                      </a:pPr>
                      <a:r>
                        <a:rPr lang="ru-RU" sz="2000" b="0" strike="noStrike" spc="-1" dirty="0">
                          <a:solidFill>
                            <a:srgbClr val="000000"/>
                          </a:solidFill>
                          <a:latin typeface="Nimbus Roman"/>
                        </a:rPr>
                        <a:t>Перепроверить дипломы педагогов на соответствие перечню действующих международных договоров между странами — бывшими союзными республиками СССР «О взаимном признании документов об образовании»</a:t>
                      </a:r>
                      <a:endParaRPr lang="ru-RU" sz="2000" b="0" strike="noStrike" spc="-1" dirty="0">
                        <a:solidFill>
                          <a:srgbClr val="000000"/>
                        </a:solidFill>
                        <a:latin typeface="Arial"/>
                      </a:endParaRPr>
                    </a:p>
                    <a:p>
                      <a:pPr marL="216000" indent="-216000" algn="just" defTabSz="914400">
                        <a:lnSpc>
                          <a:spcPct val="115000"/>
                        </a:lnSpc>
                        <a:buClr>
                          <a:srgbClr val="000000"/>
                        </a:buClr>
                        <a:buFont typeface="Wingdings" charset="2"/>
                        <a:buChar char=""/>
                      </a:pPr>
                      <a:r>
                        <a:rPr lang="ru-RU" sz="2000" b="0" strike="noStrike" spc="-1" dirty="0">
                          <a:solidFill>
                            <a:srgbClr val="000000"/>
                          </a:solidFill>
                          <a:latin typeface="Nimbus Roman"/>
                        </a:rPr>
                        <a:t>Перепроверить наличие аттестатов «Об основном общем образовании» учащихся 10-11 классов (должна быть папка и список учащихся)</a:t>
                      </a:r>
                      <a:endParaRPr lang="ru-RU" sz="20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 name="Прямоугольник 90"/>
          <p:cNvSpPr/>
          <p:nvPr/>
        </p:nvSpPr>
        <p:spPr>
          <a:xfrm>
            <a:off x="1374300" y="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800" b="1" strike="noStrike" spc="-1" dirty="0">
                <a:solidFill>
                  <a:srgbClr val="000000"/>
                </a:solidFill>
                <a:latin typeface="Nimbus Roman"/>
              </a:rPr>
              <a:t>Промежуточная аттестация учащихся, условно переведенных (срок сентябрь, октябрь)</a:t>
            </a:r>
            <a:endParaRPr lang="ru-RU" sz="2800" b="0" strike="noStrike" spc="-1" dirty="0">
              <a:solidFill>
                <a:srgbClr val="000000"/>
              </a:solidFill>
              <a:latin typeface="Arial"/>
            </a:endParaRPr>
          </a:p>
        </p:txBody>
      </p:sp>
      <p:graphicFrame>
        <p:nvGraphicFramePr>
          <p:cNvPr id="92" name="Таблица 91"/>
          <p:cNvGraphicFramePr/>
          <p:nvPr>
            <p:extLst>
              <p:ext uri="{D42A27DB-BD31-4B8C-83A1-F6EECF244321}">
                <p14:modId xmlns:p14="http://schemas.microsoft.com/office/powerpoint/2010/main" val="3378265057"/>
              </p:ext>
            </p:extLst>
          </p:nvPr>
        </p:nvGraphicFramePr>
        <p:xfrm>
          <a:off x="348480" y="1023461"/>
          <a:ext cx="12741120" cy="6281928"/>
        </p:xfrm>
        <a:graphic>
          <a:graphicData uri="http://schemas.openxmlformats.org/drawingml/2006/table">
            <a:tbl>
              <a:tblPr/>
              <a:tblGrid>
                <a:gridCol w="3127680">
                  <a:extLst>
                    <a:ext uri="{9D8B030D-6E8A-4147-A177-3AD203B41FA5}">
                      <a16:colId xmlns:a16="http://schemas.microsoft.com/office/drawing/2014/main" val="20000"/>
                    </a:ext>
                  </a:extLst>
                </a:gridCol>
                <a:gridCol w="9613440">
                  <a:extLst>
                    <a:ext uri="{9D8B030D-6E8A-4147-A177-3AD203B41FA5}">
                      <a16:colId xmlns:a16="http://schemas.microsoft.com/office/drawing/2014/main" val="20001"/>
                    </a:ext>
                  </a:extLst>
                </a:gridCol>
              </a:tblGrid>
              <a:tr h="739800">
                <a:tc>
                  <a:txBody>
                    <a:bodyPr/>
                    <a:lstStyle/>
                    <a:p>
                      <a:pPr algn="ctr" defTabSz="914400">
                        <a:lnSpc>
                          <a:spcPct val="115000"/>
                        </a:lnSpc>
                        <a:spcBef>
                          <a:spcPts val="283"/>
                        </a:spcBef>
                        <a:spcAft>
                          <a:spcPts val="283"/>
                        </a:spcAft>
                      </a:pPr>
                      <a:r>
                        <a:rPr lang="ru-RU" sz="2000" b="1" strike="noStrike" spc="-1">
                          <a:solidFill>
                            <a:srgbClr val="000000"/>
                          </a:solidFill>
                          <a:latin typeface="Nimbus Roman"/>
                        </a:rPr>
                        <a:t>Нормативно - правовая база </a:t>
                      </a:r>
                      <a:r>
                        <a:rPr lang="ru-RU" sz="2000" b="0" strike="noStrike" spc="-1">
                          <a:solidFill>
                            <a:srgbClr val="000000"/>
                          </a:solidFill>
                          <a:latin typeface="Arial"/>
                        </a:rPr>
                        <a:t> </a:t>
                      </a:r>
                      <a:r>
                        <a:rPr lang="ru-RU" sz="2000" b="1" strike="noStrike" spc="-1">
                          <a:solidFill>
                            <a:srgbClr val="000000"/>
                          </a:solidFill>
                          <a:latin typeface="Nimbus Roman"/>
                        </a:rPr>
                        <a:t>МП РФ</a:t>
                      </a:r>
                      <a:endParaRPr lang="ru-RU" sz="20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15000"/>
                        </a:lnSpc>
                        <a:spcBef>
                          <a:spcPts val="283"/>
                        </a:spcBef>
                        <a:spcAft>
                          <a:spcPts val="283"/>
                        </a:spcAft>
                      </a:pPr>
                      <a:r>
                        <a:rPr lang="ru-RU" sz="2000" b="1" strike="noStrike" spc="-1">
                          <a:solidFill>
                            <a:srgbClr val="000000"/>
                          </a:solidFill>
                          <a:latin typeface="Nimbus Roman"/>
                        </a:rPr>
                        <a:t>Документация ОУ</a:t>
                      </a:r>
                      <a:endParaRPr lang="ru-RU" sz="20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0"/>
                  </a:ext>
                </a:extLst>
              </a:tr>
              <a:tr h="4768200">
                <a:tc>
                  <a:txBody>
                    <a:bodyPr/>
                    <a:lstStyle/>
                    <a:p>
                      <a:pPr algn="just" defTabSz="914400">
                        <a:lnSpc>
                          <a:spcPct val="115000"/>
                        </a:lnSpc>
                      </a:pPr>
                      <a:r>
                        <a:rPr lang="ru-RU" sz="2200" b="0" strike="noStrike" spc="-1">
                          <a:solidFill>
                            <a:srgbClr val="000000"/>
                          </a:solidFill>
                          <a:latin typeface="Nimbus Roman"/>
                        </a:rPr>
                        <a:t>Федеральный Закон № 273 от 29.12.2012 года «Об образовании в Российской Федерации» (ст. 58)</a:t>
                      </a:r>
                      <a:endParaRPr lang="ru-RU" sz="22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marL="216000" indent="-216000" algn="just" defTabSz="914400">
                        <a:lnSpc>
                          <a:spcPct val="115000"/>
                        </a:lnSpc>
                        <a:buClr>
                          <a:srgbClr val="000000"/>
                        </a:buClr>
                        <a:buFont typeface="Symbol"/>
                        <a:buChar char=""/>
                      </a:pPr>
                      <a:r>
                        <a:rPr lang="ru-RU" sz="2200" b="0" strike="noStrike" spc="-1" dirty="0">
                          <a:solidFill>
                            <a:srgbClr val="000000"/>
                          </a:solidFill>
                          <a:latin typeface="Nimbus Roman"/>
                        </a:rPr>
                        <a:t>Положение о текущем контроле успеваемости и промежуточной аттестации учащихся</a:t>
                      </a:r>
                      <a:endParaRPr lang="ru-RU" sz="22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200" b="0" strike="noStrike" spc="-1" dirty="0">
                          <a:solidFill>
                            <a:srgbClr val="000000"/>
                          </a:solidFill>
                          <a:latin typeface="Nimbus Roman"/>
                        </a:rPr>
                        <a:t>Приказ о проведении повторной промежуточной аттестации  (использовать формы промежуточной аттестации прошлого учебного года)</a:t>
                      </a:r>
                      <a:endParaRPr lang="ru-RU" sz="22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200" b="0" strike="noStrike" spc="-1" dirty="0">
                          <a:solidFill>
                            <a:srgbClr val="000000"/>
                          </a:solidFill>
                          <a:latin typeface="Nimbus Roman"/>
                        </a:rPr>
                        <a:t>Протоколы результатов промежуточной аттестации по предметам</a:t>
                      </a:r>
                      <a:endParaRPr lang="ru-RU" sz="22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200" b="0" strike="noStrike" spc="-1" dirty="0" err="1">
                          <a:solidFill>
                            <a:srgbClr val="000000"/>
                          </a:solidFill>
                          <a:latin typeface="Nimbus Roman"/>
                        </a:rPr>
                        <a:t>КИМы</a:t>
                      </a:r>
                      <a:r>
                        <a:rPr lang="ru-RU" sz="2200" b="0" strike="noStrike" spc="-1" dirty="0">
                          <a:solidFill>
                            <a:srgbClr val="000000"/>
                          </a:solidFill>
                          <a:latin typeface="Nimbus Roman"/>
                        </a:rPr>
                        <a:t>, утвержденные директором</a:t>
                      </a:r>
                      <a:endParaRPr lang="ru-RU" sz="22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200" b="0" strike="noStrike" spc="-1" dirty="0">
                          <a:solidFill>
                            <a:srgbClr val="000000"/>
                          </a:solidFill>
                          <a:latin typeface="Nimbus Roman"/>
                        </a:rPr>
                        <a:t>Работы учащихся</a:t>
                      </a:r>
                      <a:endParaRPr lang="ru-RU" sz="22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200" b="0" strike="noStrike" spc="-1" dirty="0">
                          <a:solidFill>
                            <a:srgbClr val="000000"/>
                          </a:solidFill>
                          <a:latin typeface="Nimbus Roman"/>
                        </a:rPr>
                        <a:t>Протокол педсовета «Об итогах промежуточной аттестации учащихся, условно переведенных»</a:t>
                      </a:r>
                      <a:endParaRPr lang="ru-RU" sz="22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2200" b="0" strike="noStrike" spc="-1" dirty="0">
                          <a:solidFill>
                            <a:srgbClr val="000000"/>
                          </a:solidFill>
                          <a:latin typeface="Nimbus Roman"/>
                        </a:rPr>
                        <a:t>Приказ «Об итогах промежуточной аттестации учащихся, условно переведенных»</a:t>
                      </a:r>
                      <a:endParaRPr lang="ru-RU" sz="2200" b="0" strike="noStrike" spc="-1" dirty="0">
                        <a:solidFill>
                          <a:srgbClr val="000000"/>
                        </a:solidFill>
                        <a:latin typeface="Arial"/>
                      </a:endParaRPr>
                    </a:p>
                    <a:p>
                      <a:pPr marL="0" indent="0" algn="just" defTabSz="914400">
                        <a:lnSpc>
                          <a:spcPct val="115000"/>
                        </a:lnSpc>
                        <a:buClr>
                          <a:srgbClr val="000000"/>
                        </a:buClr>
                        <a:buFont typeface="Symbol"/>
                        <a:buNone/>
                      </a:pPr>
                      <a:r>
                        <a:rPr lang="ru-RU" sz="2200" b="0" strike="noStrike" spc="-1" dirty="0" smtClean="0">
                          <a:solidFill>
                            <a:srgbClr val="000000"/>
                          </a:solidFill>
                          <a:latin typeface="Nimbus Roman"/>
                        </a:rPr>
                        <a:t>(В </a:t>
                      </a:r>
                      <a:r>
                        <a:rPr lang="ru-RU" sz="2200" b="0" strike="noStrike" spc="-1" dirty="0">
                          <a:solidFill>
                            <a:srgbClr val="000000"/>
                          </a:solidFill>
                          <a:latin typeface="Nimbus Roman"/>
                        </a:rPr>
                        <a:t>случае, если учащийся не смог сдать промежуточную аттестацию, во второй раз создается комиссия)</a:t>
                      </a:r>
                      <a:endParaRPr lang="ru-RU" sz="22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 name="Прямоугольник 92"/>
          <p:cNvSpPr/>
          <p:nvPr/>
        </p:nvSpPr>
        <p:spPr>
          <a:xfrm>
            <a:off x="1374120" y="24048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Промежуточная аттестация учащихся, условно переведенных (срок сентябрь, октябрь)</a:t>
            </a:r>
            <a:endParaRPr lang="ru-RU" sz="3200" b="0" strike="noStrike" spc="-1">
              <a:solidFill>
                <a:srgbClr val="000000"/>
              </a:solidFill>
              <a:latin typeface="Arial"/>
            </a:endParaRPr>
          </a:p>
        </p:txBody>
      </p:sp>
      <p:graphicFrame>
        <p:nvGraphicFramePr>
          <p:cNvPr id="94" name="Таблица 93"/>
          <p:cNvGraphicFramePr/>
          <p:nvPr>
            <p:extLst>
              <p:ext uri="{D42A27DB-BD31-4B8C-83A1-F6EECF244321}">
                <p14:modId xmlns:p14="http://schemas.microsoft.com/office/powerpoint/2010/main" val="2331413381"/>
              </p:ext>
            </p:extLst>
          </p:nvPr>
        </p:nvGraphicFramePr>
        <p:xfrm>
          <a:off x="429120" y="1505520"/>
          <a:ext cx="12580200" cy="5706840"/>
        </p:xfrm>
        <a:graphic>
          <a:graphicData uri="http://schemas.openxmlformats.org/drawingml/2006/table">
            <a:tbl>
              <a:tblPr/>
              <a:tblGrid>
                <a:gridCol w="3088080">
                  <a:extLst>
                    <a:ext uri="{9D8B030D-6E8A-4147-A177-3AD203B41FA5}">
                      <a16:colId xmlns:a16="http://schemas.microsoft.com/office/drawing/2014/main" val="20000"/>
                    </a:ext>
                  </a:extLst>
                </a:gridCol>
                <a:gridCol w="9492120">
                  <a:extLst>
                    <a:ext uri="{9D8B030D-6E8A-4147-A177-3AD203B41FA5}">
                      <a16:colId xmlns:a16="http://schemas.microsoft.com/office/drawing/2014/main" val="20001"/>
                    </a:ext>
                  </a:extLst>
                </a:gridCol>
              </a:tblGrid>
              <a:tr h="679320">
                <a:tc>
                  <a:txBody>
                    <a:bodyPr/>
                    <a:lstStyle/>
                    <a:p>
                      <a:pPr algn="ctr" defTabSz="914400">
                        <a:lnSpc>
                          <a:spcPct val="115000"/>
                        </a:lnSpc>
                        <a:spcBef>
                          <a:spcPts val="283"/>
                        </a:spcBef>
                        <a:spcAft>
                          <a:spcPts val="283"/>
                        </a:spcAft>
                      </a:pPr>
                      <a:r>
                        <a:rPr lang="ru-RU" sz="2000" b="1" strike="noStrike" spc="-1">
                          <a:solidFill>
                            <a:srgbClr val="000000"/>
                          </a:solidFill>
                          <a:latin typeface="Nimbus Roman"/>
                        </a:rPr>
                        <a:t>Нормативно - правовая база </a:t>
                      </a:r>
                      <a:r>
                        <a:rPr lang="ru-RU" sz="2000" b="0" strike="noStrike" spc="-1">
                          <a:solidFill>
                            <a:srgbClr val="000000"/>
                          </a:solidFill>
                          <a:latin typeface="Arial"/>
                        </a:rPr>
                        <a:t> </a:t>
                      </a:r>
                      <a:r>
                        <a:rPr lang="ru-RU" sz="2000" b="1" strike="noStrike" spc="-1">
                          <a:solidFill>
                            <a:srgbClr val="000000"/>
                          </a:solidFill>
                          <a:latin typeface="Nimbus Roman"/>
                        </a:rPr>
                        <a:t>МП РФ</a:t>
                      </a:r>
                      <a:endParaRPr lang="ru-RU" sz="20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15000"/>
                        </a:lnSpc>
                        <a:spcBef>
                          <a:spcPts val="283"/>
                        </a:spcBef>
                        <a:spcAft>
                          <a:spcPts val="283"/>
                        </a:spcAft>
                      </a:pPr>
                      <a:r>
                        <a:rPr lang="ru-RU" sz="2000" b="1" strike="noStrike" spc="-1">
                          <a:solidFill>
                            <a:srgbClr val="000000"/>
                          </a:solidFill>
                          <a:latin typeface="Nimbus Roman"/>
                        </a:rPr>
                        <a:t>Документация ОУ</a:t>
                      </a:r>
                      <a:endParaRPr lang="ru-RU" sz="2000" b="0" strike="noStrike" spc="-1">
                        <a:solidFill>
                          <a:srgbClr val="000000"/>
                        </a:solidFill>
                        <a:latin typeface="Arial"/>
                      </a:endParaRPr>
                    </a:p>
                  </a:txBody>
                  <a:tcPr marL="36000" marR="36000" anchor="ctr">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0"/>
                  </a:ext>
                </a:extLst>
              </a:tr>
              <a:tr h="4914360">
                <a:tc>
                  <a:txBody>
                    <a:bodyPr/>
                    <a:lstStyle/>
                    <a:p>
                      <a:pPr algn="just" defTabSz="914400">
                        <a:lnSpc>
                          <a:spcPct val="115000"/>
                        </a:lnSpc>
                      </a:pPr>
                      <a:r>
                        <a:rPr lang="ru-RU" sz="2200" b="0" strike="noStrike" spc="-1">
                          <a:solidFill>
                            <a:srgbClr val="000000"/>
                          </a:solidFill>
                          <a:latin typeface="Nimbus Roman"/>
                        </a:rPr>
                        <a:t>Федеральный Закон № 273 от 29.12.2012 года «Об образовании в Российской Федерации» (ст. 58)</a:t>
                      </a:r>
                      <a:endParaRPr lang="ru-RU" sz="22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marL="0" indent="0" algn="just" defTabSz="914400">
                        <a:lnSpc>
                          <a:spcPct val="115000"/>
                        </a:lnSpc>
                        <a:buClr>
                          <a:srgbClr val="000000"/>
                        </a:buClr>
                        <a:buFont typeface="Symbol"/>
                        <a:buNone/>
                      </a:pPr>
                      <a:r>
                        <a:rPr lang="ru-RU" sz="2400" b="1" strike="noStrike" spc="-1" dirty="0">
                          <a:solidFill>
                            <a:srgbClr val="000000"/>
                          </a:solidFill>
                          <a:latin typeface="Nimbus Roman"/>
                        </a:rPr>
                        <a:t>При повторном получении неудовлетворительного результата</a:t>
                      </a:r>
                      <a:r>
                        <a:rPr lang="ru-RU" sz="2400" b="0" strike="noStrike" spc="-1" dirty="0">
                          <a:solidFill>
                            <a:srgbClr val="000000"/>
                          </a:solidFill>
                          <a:latin typeface="Nimbus Roman"/>
                        </a:rPr>
                        <a:t> ученик решением педагогического совета и приказом по школе с согласия родителей остается на повторный год обучения или переводится на обучение по индивидуальному учебному плану.</a:t>
                      </a:r>
                      <a:endParaRPr lang="ru-RU" sz="2400" b="0" strike="noStrike" spc="-1" dirty="0">
                        <a:solidFill>
                          <a:srgbClr val="000000"/>
                        </a:solidFill>
                        <a:latin typeface="Arial"/>
                      </a:endParaRPr>
                    </a:p>
                    <a:p>
                      <a:pPr algn="just" defTabSz="914400">
                        <a:lnSpc>
                          <a:spcPct val="115000"/>
                        </a:lnSpc>
                      </a:pPr>
                      <a:endParaRPr lang="ru-RU" sz="2400" b="0" strike="noStrike" spc="-1" dirty="0">
                        <a:solidFill>
                          <a:srgbClr val="000000"/>
                        </a:solidFill>
                        <a:latin typeface="Arial"/>
                      </a:endParaRPr>
                    </a:p>
                    <a:p>
                      <a:pPr marL="0" indent="0" algn="just" defTabSz="914400">
                        <a:lnSpc>
                          <a:spcPct val="115000"/>
                        </a:lnSpc>
                        <a:buClr>
                          <a:srgbClr val="000000"/>
                        </a:buClr>
                        <a:buFont typeface="Symbol"/>
                        <a:buNone/>
                      </a:pPr>
                      <a:r>
                        <a:rPr lang="ru-RU" sz="2400" b="0" u="sng" strike="noStrike" spc="-1" dirty="0">
                          <a:solidFill>
                            <a:srgbClr val="000000"/>
                          </a:solidFill>
                          <a:uFillTx/>
                          <a:latin typeface="Nimbus Roman"/>
                          <a:ea typeface="Tahoma"/>
                        </a:rPr>
                        <a:t>В сводную ведомость электронного журнала</a:t>
                      </a:r>
                      <a:r>
                        <a:rPr lang="ru-RU" sz="2400" b="0" strike="noStrike" spc="-1" dirty="0">
                          <a:solidFill>
                            <a:srgbClr val="000000"/>
                          </a:solidFill>
                          <a:latin typeface="Nimbus Roman"/>
                          <a:ea typeface="Tahoma"/>
                        </a:rPr>
                        <a:t> внести запись:</a:t>
                      </a:r>
                      <a:endParaRPr lang="ru-RU" sz="2400" b="0" strike="noStrike" spc="-1" dirty="0">
                        <a:solidFill>
                          <a:srgbClr val="000000"/>
                        </a:solidFill>
                        <a:latin typeface="Arial"/>
                      </a:endParaRPr>
                    </a:p>
                    <a:p>
                      <a:pPr marL="0" indent="0" algn="just" defTabSz="914400">
                        <a:lnSpc>
                          <a:spcPct val="115000"/>
                        </a:lnSpc>
                        <a:buClr>
                          <a:srgbClr val="000000"/>
                        </a:buClr>
                        <a:buFont typeface="Symbol"/>
                        <a:buNone/>
                      </a:pPr>
                      <a:r>
                        <a:rPr lang="ru-RU" sz="2400" b="0" strike="noStrike" spc="-1" dirty="0">
                          <a:solidFill>
                            <a:srgbClr val="000000"/>
                          </a:solidFill>
                          <a:latin typeface="Nimbus Roman"/>
                          <a:ea typeface="Tahoma"/>
                        </a:rPr>
                        <a:t>«Протокол от «__» _______ 20__ г. № _____ «Переведен в __ класс» или «Оставлен на повторный год обучения в ___ классе», «Переведен в __ класс на ИУП», «Переведен в СКОШ № ___»</a:t>
                      </a:r>
                      <a:endParaRPr lang="ru-RU" sz="24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 name="Прямоугольник 94"/>
          <p:cNvSpPr/>
          <p:nvPr/>
        </p:nvSpPr>
        <p:spPr>
          <a:xfrm>
            <a:off x="1374120" y="8564"/>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dirty="0">
                <a:solidFill>
                  <a:srgbClr val="000000"/>
                </a:solidFill>
                <a:latin typeface="Nimbus Roman"/>
              </a:rPr>
              <a:t>Промежуточная аттестация учащихся, условно переведенных (срок сентябрь, октябрь)</a:t>
            </a:r>
            <a:endParaRPr lang="ru-RU" sz="3200" b="0" strike="noStrike" spc="-1" dirty="0">
              <a:solidFill>
                <a:srgbClr val="000000"/>
              </a:solidFill>
              <a:latin typeface="Arial"/>
            </a:endParaRPr>
          </a:p>
        </p:txBody>
      </p:sp>
      <p:graphicFrame>
        <p:nvGraphicFramePr>
          <p:cNvPr id="96" name="Таблица 95"/>
          <p:cNvGraphicFramePr/>
          <p:nvPr>
            <p:extLst>
              <p:ext uri="{D42A27DB-BD31-4B8C-83A1-F6EECF244321}">
                <p14:modId xmlns:p14="http://schemas.microsoft.com/office/powerpoint/2010/main" val="1252266258"/>
              </p:ext>
            </p:extLst>
          </p:nvPr>
        </p:nvGraphicFramePr>
        <p:xfrm>
          <a:off x="353520" y="1178354"/>
          <a:ext cx="12731040" cy="6055614"/>
        </p:xfrm>
        <a:graphic>
          <a:graphicData uri="http://schemas.openxmlformats.org/drawingml/2006/table">
            <a:tbl>
              <a:tblPr/>
              <a:tblGrid>
                <a:gridCol w="3125160">
                  <a:extLst>
                    <a:ext uri="{9D8B030D-6E8A-4147-A177-3AD203B41FA5}">
                      <a16:colId xmlns:a16="http://schemas.microsoft.com/office/drawing/2014/main" val="20000"/>
                    </a:ext>
                  </a:extLst>
                </a:gridCol>
                <a:gridCol w="9605880">
                  <a:extLst>
                    <a:ext uri="{9D8B030D-6E8A-4147-A177-3AD203B41FA5}">
                      <a16:colId xmlns:a16="http://schemas.microsoft.com/office/drawing/2014/main" val="20001"/>
                    </a:ext>
                  </a:extLst>
                </a:gridCol>
              </a:tblGrid>
              <a:tr h="1089000">
                <a:tc>
                  <a:txBody>
                    <a:bodyPr/>
                    <a:lstStyle/>
                    <a:p>
                      <a:pPr algn="ctr" defTabSz="914400">
                        <a:lnSpc>
                          <a:spcPct val="115000"/>
                        </a:lnSpc>
                        <a:spcBef>
                          <a:spcPts val="283"/>
                        </a:spcBef>
                        <a:spcAft>
                          <a:spcPts val="283"/>
                        </a:spcAft>
                      </a:pPr>
                      <a:r>
                        <a:rPr lang="ru-RU" sz="2100" b="1" strike="noStrike" spc="-1">
                          <a:solidFill>
                            <a:srgbClr val="000000"/>
                          </a:solidFill>
                          <a:latin typeface="Nimbus Roman"/>
                        </a:rPr>
                        <a:t>Нормативно - правовая база </a:t>
                      </a:r>
                      <a:endParaRPr lang="ru-RU" sz="2100" b="0" strike="noStrike" spc="-1">
                        <a:solidFill>
                          <a:srgbClr val="000000"/>
                        </a:solidFill>
                        <a:latin typeface="Arial"/>
                      </a:endParaRPr>
                    </a:p>
                    <a:p>
                      <a:pPr algn="ctr" defTabSz="914400">
                        <a:lnSpc>
                          <a:spcPct val="115000"/>
                        </a:lnSpc>
                        <a:spcBef>
                          <a:spcPts val="283"/>
                        </a:spcBef>
                        <a:spcAft>
                          <a:spcPts val="283"/>
                        </a:spcAft>
                      </a:pPr>
                      <a:r>
                        <a:rPr lang="ru-RU" sz="2100" b="1" strike="noStrike" spc="-1">
                          <a:solidFill>
                            <a:srgbClr val="000000"/>
                          </a:solidFill>
                          <a:latin typeface="Nimbus Roman"/>
                        </a:rPr>
                        <a:t>МП РФ</a:t>
                      </a:r>
                      <a:endParaRPr lang="ru-RU" sz="21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400" b="1" strike="noStrike" spc="-1">
                          <a:solidFill>
                            <a:srgbClr val="000000"/>
                          </a:solidFill>
                          <a:latin typeface="Nimbus Roman"/>
                        </a:rPr>
                        <a:t>Документация ОУ</a:t>
                      </a:r>
                      <a:endParaRPr lang="ru-RU" sz="24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4278240">
                <a:tc>
                  <a:txBody>
                    <a:bodyPr/>
                    <a:lstStyle/>
                    <a:p>
                      <a:pPr defTabSz="914400">
                        <a:lnSpc>
                          <a:spcPct val="115000"/>
                        </a:lnSpc>
                        <a:spcBef>
                          <a:spcPts val="283"/>
                        </a:spcBef>
                        <a:spcAft>
                          <a:spcPts val="283"/>
                        </a:spcAft>
                      </a:pPr>
                      <a:r>
                        <a:rPr lang="ru-RU" sz="2100" b="0" strike="noStrike" spc="-1">
                          <a:solidFill>
                            <a:srgbClr val="000000"/>
                          </a:solidFill>
                          <a:latin typeface="Nimbus Roman"/>
                        </a:rPr>
                        <a:t>Федеральный Закон № 273 от 29.12.2012 года «Об образовании в Российской Федерации» (ст. 58)</a:t>
                      </a:r>
                      <a:endParaRPr lang="ru-RU" sz="2100" b="0" strike="noStrike" spc="-1">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400" b="1" strike="noStrike" spc="-1" dirty="0">
                          <a:solidFill>
                            <a:srgbClr val="000000"/>
                          </a:solidFill>
                          <a:latin typeface="Nimbus Roman"/>
                        </a:rPr>
                        <a:t>ЗАПОМНИ!</a:t>
                      </a:r>
                      <a:endParaRPr lang="ru-RU" sz="2400" b="0" strike="noStrike" spc="-1" dirty="0">
                        <a:solidFill>
                          <a:srgbClr val="000000"/>
                        </a:solidFill>
                        <a:latin typeface="Arial"/>
                      </a:endParaRPr>
                    </a:p>
                    <a:p>
                      <a:pPr defTabSz="914400">
                        <a:lnSpc>
                          <a:spcPct val="115000"/>
                        </a:lnSpc>
                        <a:spcBef>
                          <a:spcPts val="283"/>
                        </a:spcBef>
                        <a:spcAft>
                          <a:spcPts val="283"/>
                        </a:spcAft>
                      </a:pPr>
                      <a:endParaRPr lang="ru-RU" sz="1800" b="0" strike="noStrike" spc="-1" dirty="0">
                        <a:solidFill>
                          <a:srgbClr val="000000"/>
                        </a:solidFill>
                        <a:latin typeface="Arial"/>
                      </a:endParaRPr>
                    </a:p>
                    <a:p>
                      <a:pPr algn="just" defTabSz="914400">
                        <a:lnSpc>
                          <a:spcPct val="115000"/>
                        </a:lnSpc>
                        <a:spcBef>
                          <a:spcPts val="283"/>
                        </a:spcBef>
                        <a:spcAft>
                          <a:spcPts val="283"/>
                        </a:spcAft>
                      </a:pPr>
                      <a:r>
                        <a:rPr lang="ru-RU" sz="2400" b="0" strike="noStrike" spc="-1" dirty="0">
                          <a:solidFill>
                            <a:srgbClr val="000000"/>
                          </a:solidFill>
                          <a:latin typeface="Nimbus Roman"/>
                          <a:ea typeface="Tahoma"/>
                        </a:rPr>
                        <a:t>При выборе иных форм обучения ученика по итогам промежуточной аттестации (повторный год обучения, индивидуальный учебный план)  на педагогический совет приглашаются родители (законные представители). В выписке педагогического совета, родители (законные представители) ставят подпись об ознакомлении с решением.</a:t>
                      </a:r>
                      <a:endParaRPr lang="ru-RU" sz="2400" b="0" strike="noStrike" spc="-1" dirty="0">
                        <a:solidFill>
                          <a:srgbClr val="000000"/>
                        </a:solidFill>
                        <a:latin typeface="Arial"/>
                      </a:endParaRPr>
                    </a:p>
                    <a:p>
                      <a:pPr algn="just" defTabSz="914400">
                        <a:lnSpc>
                          <a:spcPct val="115000"/>
                        </a:lnSpc>
                        <a:spcBef>
                          <a:spcPts val="283"/>
                        </a:spcBef>
                        <a:spcAft>
                          <a:spcPts val="283"/>
                        </a:spcAft>
                      </a:pPr>
                      <a:endParaRPr lang="ru-RU" sz="1800" b="0" strike="noStrike" spc="-1" dirty="0">
                        <a:solidFill>
                          <a:srgbClr val="000000"/>
                        </a:solidFill>
                        <a:latin typeface="Arial"/>
                      </a:endParaRPr>
                    </a:p>
                    <a:p>
                      <a:pPr algn="just" defTabSz="914400">
                        <a:lnSpc>
                          <a:spcPct val="115000"/>
                        </a:lnSpc>
                        <a:spcBef>
                          <a:spcPts val="283"/>
                        </a:spcBef>
                        <a:spcAft>
                          <a:spcPts val="283"/>
                        </a:spcAft>
                      </a:pPr>
                      <a:r>
                        <a:rPr lang="ru-RU" sz="2400" b="0" strike="noStrike" spc="-1" dirty="0">
                          <a:solidFill>
                            <a:srgbClr val="000000"/>
                          </a:solidFill>
                          <a:latin typeface="Nimbus Roman"/>
                          <a:ea typeface="Tahoma"/>
                        </a:rPr>
                        <a:t>!!!</a:t>
                      </a:r>
                      <a:r>
                        <a:rPr lang="ru-RU" sz="2400" b="0" u="sng" strike="noStrike" spc="-1" dirty="0">
                          <a:solidFill>
                            <a:srgbClr val="000000"/>
                          </a:solidFill>
                          <a:uFillTx/>
                          <a:latin typeface="Nimbus Roman"/>
                          <a:ea typeface="Tahoma"/>
                        </a:rPr>
                        <a:t>Выписка хранится</a:t>
                      </a:r>
                      <a:r>
                        <a:rPr lang="ru-RU" sz="2400" b="0" strike="noStrike" spc="-1" dirty="0">
                          <a:solidFill>
                            <a:srgbClr val="000000"/>
                          </a:solidFill>
                          <a:latin typeface="Nimbus Roman"/>
                          <a:ea typeface="Tahoma"/>
                        </a:rPr>
                        <a:t> в личном деле ученика</a:t>
                      </a:r>
                      <a:endParaRPr lang="ru-RU" sz="2400" b="0" strike="noStrike" spc="-1" dirty="0">
                        <a:solidFill>
                          <a:srgbClr val="000000"/>
                        </a:solidFill>
                        <a:latin typeface="Arial"/>
                      </a:endParaRPr>
                    </a:p>
                    <a:p>
                      <a:pPr defTabSz="914400">
                        <a:lnSpc>
                          <a:spcPct val="115000"/>
                        </a:lnSpc>
                        <a:spcBef>
                          <a:spcPts val="283"/>
                        </a:spcBef>
                        <a:spcAft>
                          <a:spcPts val="283"/>
                        </a:spcAft>
                      </a:pPr>
                      <a:endParaRPr lang="ru-RU" sz="18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 name="Прямоугольник 96"/>
          <p:cNvSpPr/>
          <p:nvPr/>
        </p:nvSpPr>
        <p:spPr>
          <a:xfrm>
            <a:off x="1353960" y="18540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Об организации работы ГПД</a:t>
            </a:r>
            <a:endParaRPr lang="ru-RU" sz="3200" b="0" strike="noStrike" spc="-1">
              <a:solidFill>
                <a:srgbClr val="000000"/>
              </a:solidFill>
              <a:latin typeface="Arial"/>
            </a:endParaRPr>
          </a:p>
        </p:txBody>
      </p:sp>
      <p:graphicFrame>
        <p:nvGraphicFramePr>
          <p:cNvPr id="98" name="Таблица 97"/>
          <p:cNvGraphicFramePr/>
          <p:nvPr/>
        </p:nvGraphicFramePr>
        <p:xfrm>
          <a:off x="331560" y="881640"/>
          <a:ext cx="12560040" cy="6531120"/>
        </p:xfrm>
        <a:graphic>
          <a:graphicData uri="http://schemas.openxmlformats.org/drawingml/2006/table">
            <a:tbl>
              <a:tblPr/>
              <a:tblGrid>
                <a:gridCol w="6772320">
                  <a:extLst>
                    <a:ext uri="{9D8B030D-6E8A-4147-A177-3AD203B41FA5}">
                      <a16:colId xmlns:a16="http://schemas.microsoft.com/office/drawing/2014/main" val="20000"/>
                    </a:ext>
                  </a:extLst>
                </a:gridCol>
                <a:gridCol w="5787720">
                  <a:extLst>
                    <a:ext uri="{9D8B030D-6E8A-4147-A177-3AD203B41FA5}">
                      <a16:colId xmlns:a16="http://schemas.microsoft.com/office/drawing/2014/main" val="20001"/>
                    </a:ext>
                  </a:extLst>
                </a:gridCol>
              </a:tblGrid>
              <a:tr h="810720">
                <a:tc>
                  <a:txBody>
                    <a:bodyPr/>
                    <a:lstStyle/>
                    <a:p>
                      <a:pPr algn="ctr" defTabSz="914400">
                        <a:lnSpc>
                          <a:spcPct val="115000"/>
                        </a:lnSpc>
                        <a:spcBef>
                          <a:spcPts val="283"/>
                        </a:spcBef>
                        <a:spcAft>
                          <a:spcPts val="283"/>
                        </a:spcAft>
                      </a:pPr>
                      <a:r>
                        <a:rPr lang="ru-RU" sz="2000" b="1" strike="noStrike" spc="-1">
                          <a:solidFill>
                            <a:srgbClr val="000000"/>
                          </a:solidFill>
                          <a:latin typeface="Nimbus Roman"/>
                        </a:rPr>
                        <a:t>Нормативно - правовая база </a:t>
                      </a:r>
                      <a:endParaRPr lang="ru-RU" sz="2000" b="0" strike="noStrike" spc="-1">
                        <a:solidFill>
                          <a:srgbClr val="000000"/>
                        </a:solidFill>
                        <a:latin typeface="Arial"/>
                      </a:endParaRPr>
                    </a:p>
                    <a:p>
                      <a:pPr algn="ctr" defTabSz="914400">
                        <a:lnSpc>
                          <a:spcPct val="115000"/>
                        </a:lnSpc>
                        <a:spcBef>
                          <a:spcPts val="283"/>
                        </a:spcBef>
                        <a:spcAft>
                          <a:spcPts val="283"/>
                        </a:spcAft>
                      </a:pPr>
                      <a:r>
                        <a:rPr lang="ru-RU" sz="2000" b="1" strike="noStrike" spc="-1">
                          <a:solidFill>
                            <a:srgbClr val="000000"/>
                          </a:solidFill>
                          <a:latin typeface="Nimbus Roman"/>
                        </a:rPr>
                        <a:t>МП РФ</a:t>
                      </a:r>
                      <a:endParaRPr lang="ru-RU" sz="20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000" b="1" strike="noStrike" spc="-1">
                          <a:solidFill>
                            <a:srgbClr val="000000"/>
                          </a:solidFill>
                          <a:latin typeface="Nimbus Roman"/>
                        </a:rPr>
                        <a:t>Документация ОУ</a:t>
                      </a:r>
                      <a:endParaRPr lang="ru-RU" sz="20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5662440">
                <a:tc>
                  <a:txBody>
                    <a:bodyPr/>
                    <a:lstStyle/>
                    <a:p>
                      <a:pPr marL="216000" indent="-216000" defTabSz="914400">
                        <a:lnSpc>
                          <a:spcPct val="115000"/>
                        </a:lnSpc>
                        <a:spcBef>
                          <a:spcPts val="283"/>
                        </a:spcBef>
                        <a:spcAft>
                          <a:spcPts val="283"/>
                        </a:spcAft>
                        <a:buClr>
                          <a:srgbClr val="000000"/>
                        </a:buClr>
                        <a:buFont typeface="Symbol"/>
                        <a:buChar char=""/>
                      </a:pPr>
                      <a:r>
                        <a:rPr lang="ru-RU" sz="2000" b="0" strike="noStrike" spc="-1">
                          <a:solidFill>
                            <a:srgbClr val="000000"/>
                          </a:solidFill>
                          <a:latin typeface="Nimbus Roman"/>
                        </a:rPr>
                        <a:t>Федеральный Закон № 273 от 29.12.2012 года «Об образовании в Российской Федерации» (ст. 66)</a:t>
                      </a:r>
                      <a:endParaRPr lang="ru-RU" sz="2000" b="0" strike="noStrike" spc="-1">
                        <a:solidFill>
                          <a:srgbClr val="000000"/>
                        </a:solidFill>
                        <a:latin typeface="Arial"/>
                      </a:endParaRPr>
                    </a:p>
                    <a:p>
                      <a:pPr marL="216000" indent="-216000" defTabSz="914400">
                        <a:lnSpc>
                          <a:spcPct val="115000"/>
                        </a:lnSpc>
                        <a:spcBef>
                          <a:spcPts val="283"/>
                        </a:spcBef>
                        <a:spcAft>
                          <a:spcPts val="283"/>
                        </a:spcAft>
                        <a:buClr>
                          <a:srgbClr val="000000"/>
                        </a:buClr>
                        <a:buFont typeface="Symbol"/>
                        <a:buChar char=""/>
                      </a:pPr>
                      <a:r>
                        <a:rPr lang="ru-RU" sz="2000" b="0" strike="noStrike" spc="-1">
                          <a:solidFill>
                            <a:srgbClr val="000000"/>
                          </a:solidFill>
                          <a:latin typeface="Nimbus Roman"/>
                        </a:rPr>
                        <a:t>Письмо МоиН РФ от 08.08.2022 № 03-1142 «О направлении методических рекомендаций по нормативно-правовому регулированию по предоставлению услуги по присмотру и уходу в ГПД</a:t>
                      </a:r>
                      <a:endParaRPr lang="ru-RU" sz="2000" b="0" strike="noStrike" spc="-1">
                        <a:solidFill>
                          <a:srgbClr val="000000"/>
                        </a:solidFill>
                        <a:latin typeface="Arial"/>
                      </a:endParaRPr>
                    </a:p>
                    <a:p>
                      <a:pPr marL="216000" indent="-216000" defTabSz="914400">
                        <a:lnSpc>
                          <a:spcPct val="115000"/>
                        </a:lnSpc>
                        <a:spcBef>
                          <a:spcPts val="283"/>
                        </a:spcBef>
                        <a:spcAft>
                          <a:spcPts val="283"/>
                        </a:spcAft>
                        <a:buClr>
                          <a:srgbClr val="000000"/>
                        </a:buClr>
                        <a:buFont typeface="Symbol"/>
                        <a:buChar char=""/>
                      </a:pPr>
                      <a:r>
                        <a:rPr lang="ru-RU" sz="2000" b="0" strike="noStrike" spc="-1">
                          <a:solidFill>
                            <a:srgbClr val="000000"/>
                          </a:solidFill>
                          <a:latin typeface="Nimbus Roman"/>
                        </a:rPr>
                        <a:t>СанПиН 2.4.3648-20</a:t>
                      </a:r>
                      <a:endParaRPr lang="ru-RU" sz="2000" b="0" strike="noStrike" spc="-1">
                        <a:solidFill>
                          <a:srgbClr val="000000"/>
                        </a:solidFill>
                        <a:latin typeface="Arial"/>
                      </a:endParaRPr>
                    </a:p>
                    <a:p>
                      <a:pPr marL="216000" indent="-216000" defTabSz="914400">
                        <a:lnSpc>
                          <a:spcPct val="115000"/>
                        </a:lnSpc>
                        <a:spcBef>
                          <a:spcPts val="283"/>
                        </a:spcBef>
                        <a:spcAft>
                          <a:spcPts val="283"/>
                        </a:spcAft>
                        <a:buClr>
                          <a:srgbClr val="000000"/>
                        </a:buClr>
                        <a:buFont typeface="Symbol"/>
                        <a:buChar char=""/>
                      </a:pPr>
                      <a:r>
                        <a:rPr lang="ru-RU" sz="2000" b="0" strike="noStrike" spc="-1">
                          <a:solidFill>
                            <a:srgbClr val="000000"/>
                          </a:solidFill>
                          <a:latin typeface="Nimbus Roman"/>
                        </a:rPr>
                        <a:t>Письмо МП РФ от 10.04.2023 г. № 03-652 «Рекомендации по организации досуговой, спортивной иной деятельности для обучающихся в ГПД»</a:t>
                      </a:r>
                      <a:endParaRPr lang="ru-RU" sz="2000" b="0" strike="noStrike" spc="-1">
                        <a:solidFill>
                          <a:srgbClr val="000000"/>
                        </a:solidFill>
                        <a:latin typeface="Arial"/>
                      </a:endParaRPr>
                    </a:p>
                    <a:p>
                      <a:pPr marL="216000" indent="-216000" defTabSz="914400">
                        <a:lnSpc>
                          <a:spcPct val="115000"/>
                        </a:lnSpc>
                        <a:spcBef>
                          <a:spcPts val="283"/>
                        </a:spcBef>
                        <a:spcAft>
                          <a:spcPts val="283"/>
                        </a:spcAft>
                        <a:buClr>
                          <a:srgbClr val="000000"/>
                        </a:buClr>
                        <a:buFont typeface="Symbol"/>
                        <a:buChar char=""/>
                      </a:pPr>
                      <a:r>
                        <a:rPr lang="ru-RU" sz="2000" b="0" strike="noStrike" spc="-1">
                          <a:solidFill>
                            <a:srgbClr val="000000"/>
                          </a:solidFill>
                          <a:latin typeface="Nimbus Roman"/>
                        </a:rPr>
                        <a:t>Письмо МП РФ от 31.05.2023 № 07-3004 «Рекомендации по вопросу осуществления присмотра и ухода за обучающимися с ОВЗ, детьми-инвалидами в ГПД» </a:t>
                      </a:r>
                      <a:endParaRPr lang="ru-RU" sz="2000" b="0" strike="noStrike" spc="-1">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216000" indent="-216000" algn="just" defTabSz="914400">
                        <a:lnSpc>
                          <a:spcPct val="115000"/>
                        </a:lnSpc>
                        <a:spcBef>
                          <a:spcPts val="283"/>
                        </a:spcBef>
                        <a:spcAft>
                          <a:spcPts val="283"/>
                        </a:spcAft>
                        <a:buClr>
                          <a:srgbClr val="000000"/>
                        </a:buClr>
                        <a:buFont typeface="Symbol"/>
                        <a:buChar char=""/>
                      </a:pPr>
                      <a:r>
                        <a:rPr lang="ru-RU" sz="2000" b="0" strike="noStrike" spc="-1">
                          <a:solidFill>
                            <a:srgbClr val="000000"/>
                          </a:solidFill>
                          <a:latin typeface="Nimbus Roman"/>
                        </a:rPr>
                        <a:t>Заявления родителей о зачислении учащихся в ГПД (хранятся у зам.директора)</a:t>
                      </a:r>
                      <a:endParaRPr lang="ru-RU" sz="20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a:solidFill>
                            <a:srgbClr val="000000"/>
                          </a:solidFill>
                          <a:latin typeface="Nimbus Roman"/>
                        </a:rPr>
                        <a:t>Приказ «О формировании групп продленного дня» (список учащихся)</a:t>
                      </a:r>
                      <a:endParaRPr lang="ru-RU" sz="20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a:solidFill>
                            <a:srgbClr val="000000"/>
                          </a:solidFill>
                          <a:latin typeface="Nimbus Roman"/>
                        </a:rPr>
                        <a:t>Приказ «Об организации работы ГПД»</a:t>
                      </a:r>
                      <a:endParaRPr lang="ru-RU" sz="20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a:solidFill>
                            <a:srgbClr val="000000"/>
                          </a:solidFill>
                          <a:latin typeface="Nimbus Roman"/>
                        </a:rPr>
                        <a:t>Расписание по школе работы ГПД</a:t>
                      </a:r>
                      <a:endParaRPr lang="ru-RU" sz="20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a:solidFill>
                            <a:srgbClr val="000000"/>
                          </a:solidFill>
                          <a:latin typeface="Nimbus Roman"/>
                        </a:rPr>
                        <a:t>Рабочая программа воспитателя ГПД (в соответствии с требованиями ФГОС)</a:t>
                      </a:r>
                      <a:endParaRPr lang="ru-RU" sz="2000" b="0" strike="noStrike" spc="-1">
                        <a:solidFill>
                          <a:srgbClr val="000000"/>
                        </a:solidFill>
                        <a:latin typeface="Arial"/>
                      </a:endParaRPr>
                    </a:p>
                    <a:p>
                      <a:pPr algn="ctr" defTabSz="914400">
                        <a:lnSpc>
                          <a:spcPct val="115000"/>
                        </a:lnSpc>
                        <a:spcBef>
                          <a:spcPts val="283"/>
                        </a:spcBef>
                        <a:spcAft>
                          <a:spcPts val="283"/>
                        </a:spcAft>
                      </a:pPr>
                      <a:endParaRPr lang="ru-RU" sz="2000" b="0" strike="noStrike" spc="-1">
                        <a:solidFill>
                          <a:srgbClr val="000000"/>
                        </a:solidFill>
                        <a:latin typeface="Arial"/>
                      </a:endParaRPr>
                    </a:p>
                    <a:p>
                      <a:pPr defTabSz="914400">
                        <a:lnSpc>
                          <a:spcPct val="115000"/>
                        </a:lnSpc>
                        <a:spcBef>
                          <a:spcPts val="283"/>
                        </a:spcBef>
                        <a:spcAft>
                          <a:spcPts val="283"/>
                        </a:spcAft>
                      </a:pPr>
                      <a:endParaRPr lang="ru-RU" sz="2000" b="0" strike="noStrike" spc="-1">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 name="Прямоугольник 98"/>
          <p:cNvSpPr/>
          <p:nvPr/>
        </p:nvSpPr>
        <p:spPr>
          <a:xfrm>
            <a:off x="1303560" y="27900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Организация домашней учебной работы учащихся</a:t>
            </a:r>
            <a:endParaRPr lang="ru-RU" sz="3200" b="0" strike="noStrike" spc="-1">
              <a:solidFill>
                <a:srgbClr val="000000"/>
              </a:solidFill>
              <a:latin typeface="Arial"/>
            </a:endParaRPr>
          </a:p>
        </p:txBody>
      </p:sp>
      <p:graphicFrame>
        <p:nvGraphicFramePr>
          <p:cNvPr id="100" name="Таблица 99"/>
          <p:cNvGraphicFramePr/>
          <p:nvPr>
            <p:extLst>
              <p:ext uri="{D42A27DB-BD31-4B8C-83A1-F6EECF244321}">
                <p14:modId xmlns:p14="http://schemas.microsoft.com/office/powerpoint/2010/main" val="3086753848"/>
              </p:ext>
            </p:extLst>
          </p:nvPr>
        </p:nvGraphicFramePr>
        <p:xfrm>
          <a:off x="333360" y="1196640"/>
          <a:ext cx="12771000" cy="6027480"/>
        </p:xfrm>
        <a:graphic>
          <a:graphicData uri="http://schemas.openxmlformats.org/drawingml/2006/table">
            <a:tbl>
              <a:tblPr/>
              <a:tblGrid>
                <a:gridCol w="4344840">
                  <a:extLst>
                    <a:ext uri="{9D8B030D-6E8A-4147-A177-3AD203B41FA5}">
                      <a16:colId xmlns:a16="http://schemas.microsoft.com/office/drawing/2014/main" val="20000"/>
                    </a:ext>
                  </a:extLst>
                </a:gridCol>
                <a:gridCol w="8426160">
                  <a:extLst>
                    <a:ext uri="{9D8B030D-6E8A-4147-A177-3AD203B41FA5}">
                      <a16:colId xmlns:a16="http://schemas.microsoft.com/office/drawing/2014/main" val="20001"/>
                    </a:ext>
                  </a:extLst>
                </a:gridCol>
              </a:tblGrid>
              <a:tr h="645120">
                <a:tc>
                  <a:txBody>
                    <a:bodyPr/>
                    <a:lstStyle/>
                    <a:p>
                      <a:pPr algn="ctr" defTabSz="914400">
                        <a:lnSpc>
                          <a:spcPct val="115000"/>
                        </a:lnSpc>
                        <a:spcBef>
                          <a:spcPts val="283"/>
                        </a:spcBef>
                        <a:spcAft>
                          <a:spcPts val="283"/>
                        </a:spcAft>
                      </a:pPr>
                      <a:r>
                        <a:rPr lang="ru-RU" sz="1800" b="1" strike="noStrike" spc="-1">
                          <a:solidFill>
                            <a:srgbClr val="000000"/>
                          </a:solidFill>
                          <a:latin typeface="Nimbus Roman"/>
                        </a:rPr>
                        <a:t>Нормативно - правовая база МП РФ</a:t>
                      </a:r>
                      <a:endParaRPr lang="ru-RU" sz="18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1800" b="1" strike="noStrike" spc="-1">
                          <a:solidFill>
                            <a:srgbClr val="000000"/>
                          </a:solidFill>
                          <a:latin typeface="Nimbus Roman"/>
                        </a:rPr>
                        <a:t>Документация ОУ</a:t>
                      </a:r>
                      <a:endParaRPr lang="ru-RU" sz="18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5382360">
                <a:tc>
                  <a:txBody>
                    <a:bodyPr/>
                    <a:lstStyle/>
                    <a:p>
                      <a:pPr marL="216000" indent="-216000"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Письмо МП РФ от 18.06.2015 № НТ-670-08 «Методические рекомендации по организации самоподготовки учащихся при осуществлении образовательной деятельности по общеобразовательным программам НОО, ООО, СОО»</a:t>
                      </a:r>
                      <a:endParaRPr lang="ru-RU" sz="1800" b="0" strike="noStrike" spc="-1">
                        <a:solidFill>
                          <a:srgbClr val="000000"/>
                        </a:solidFill>
                        <a:latin typeface="Arial"/>
                      </a:endParaRPr>
                    </a:p>
                    <a:p>
                      <a:pPr marL="216000" indent="-216000"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СанПиН 1.2.3685-21</a:t>
                      </a:r>
                      <a:endParaRPr lang="ru-RU" sz="1800" b="0" strike="noStrike" spc="-1">
                        <a:solidFill>
                          <a:srgbClr val="000000"/>
                        </a:solidFill>
                        <a:latin typeface="Arial"/>
                      </a:endParaRPr>
                    </a:p>
                    <a:p>
                      <a:pPr marL="216000" indent="-216000"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ea typeface="Tahoma"/>
                        </a:rPr>
                        <a:t>Письмо МП РФ от 23.10.2023 «Методические рекомендации по организации домашней учебной работы обучающихся общеобразовательных организаций»</a:t>
                      </a:r>
                      <a:endParaRPr lang="ru-RU" sz="1800" b="0" strike="noStrike" spc="-1">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216000" indent="-216000" algn="just" defTabSz="914400">
                        <a:lnSpc>
                          <a:spcPct val="115000"/>
                        </a:lnSpc>
                        <a:spcBef>
                          <a:spcPts val="283"/>
                        </a:spcBef>
                        <a:spcAft>
                          <a:spcPts val="283"/>
                        </a:spcAft>
                        <a:buClr>
                          <a:srgbClr val="000000"/>
                        </a:buClr>
                        <a:buFont typeface="Symbol"/>
                        <a:buChar char=""/>
                      </a:pPr>
                      <a:r>
                        <a:rPr lang="ru-RU" sz="1800" b="0" strike="noStrike" spc="-1" dirty="0">
                          <a:solidFill>
                            <a:srgbClr val="000000"/>
                          </a:solidFill>
                          <a:latin typeface="Nimbus Roman"/>
                        </a:rPr>
                        <a:t>Положение об организации домашней учебной работы обучающихся</a:t>
                      </a:r>
                      <a:endParaRPr lang="ru-RU" sz="1800" b="0" strike="noStrike" spc="-1" dirty="0">
                        <a:solidFill>
                          <a:srgbClr val="000000"/>
                        </a:solidFill>
                        <a:latin typeface="Arial"/>
                      </a:endParaRPr>
                    </a:p>
                    <a:p>
                      <a:pPr marL="0" indent="0" algn="ctr" defTabSz="914400">
                        <a:lnSpc>
                          <a:spcPct val="115000"/>
                        </a:lnSpc>
                        <a:spcBef>
                          <a:spcPts val="283"/>
                        </a:spcBef>
                        <a:spcAft>
                          <a:spcPts val="283"/>
                        </a:spcAft>
                        <a:buClr>
                          <a:srgbClr val="000000"/>
                        </a:buClr>
                        <a:buFont typeface="Symbol"/>
                        <a:buNone/>
                      </a:pPr>
                      <a:r>
                        <a:rPr lang="ru-RU" sz="1800" b="1" u="sng" strike="noStrike" spc="-1" dirty="0">
                          <a:solidFill>
                            <a:srgbClr val="000000"/>
                          </a:solidFill>
                          <a:uFillTx/>
                          <a:latin typeface="Nimbus Roman"/>
                        </a:rPr>
                        <a:t>ОБРАТИТЬ ВНИМАНИЕ!!!</a:t>
                      </a:r>
                      <a:endParaRPr lang="ru-RU" sz="18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1800" b="0" strike="noStrike" spc="-1" dirty="0">
                          <a:solidFill>
                            <a:srgbClr val="000000"/>
                          </a:solidFill>
                          <a:latin typeface="Nimbus Roman"/>
                        </a:rPr>
                        <a:t>В начальной школе и в 5-6 классах домашнее задание на выходные не задается</a:t>
                      </a:r>
                      <a:endParaRPr lang="ru-RU" sz="18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1800" b="0" strike="noStrike" spc="-1" dirty="0">
                          <a:solidFill>
                            <a:srgbClr val="000000"/>
                          </a:solidFill>
                          <a:latin typeface="Nimbus Roman"/>
                        </a:rPr>
                        <a:t>В 7-11 классах допустимо домашнее задание в объеме ½ установленных норм СанПиНом; на праздничные дни ДЗ не задается</a:t>
                      </a:r>
                      <a:endParaRPr lang="ru-RU" sz="18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1800" b="0" strike="noStrike" spc="-1" dirty="0">
                          <a:solidFill>
                            <a:srgbClr val="000000"/>
                          </a:solidFill>
                          <a:latin typeface="Nimbus Roman"/>
                        </a:rPr>
                        <a:t>На каникулярное время рекомендуется предоставление учащимся списка литературы для чтения</a:t>
                      </a:r>
                      <a:endParaRPr lang="ru-RU" sz="18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1800" b="0" strike="noStrike" spc="-1" dirty="0">
                          <a:solidFill>
                            <a:srgbClr val="000000"/>
                          </a:solidFill>
                          <a:latin typeface="Nimbus Roman"/>
                        </a:rPr>
                        <a:t>Объем ДЗ не может превышать ½ объема работы, выполненной на </a:t>
                      </a:r>
                      <a:r>
                        <a:rPr lang="ru-RU" sz="1800" b="0" strike="noStrike" spc="-1" dirty="0" smtClean="0">
                          <a:solidFill>
                            <a:srgbClr val="000000"/>
                          </a:solidFill>
                          <a:latin typeface="Nimbus Roman"/>
                        </a:rPr>
                        <a:t>уроке:</a:t>
                      </a:r>
                      <a:endParaRPr lang="ru-RU" sz="1800" b="0" strike="noStrike" spc="-1" dirty="0">
                        <a:solidFill>
                          <a:srgbClr val="000000"/>
                        </a:solidFill>
                        <a:latin typeface="Arial"/>
                      </a:endParaRPr>
                    </a:p>
                    <a:p>
                      <a:pPr marL="285750" indent="-285750" algn="just" defTabSz="914400">
                        <a:lnSpc>
                          <a:spcPct val="115000"/>
                        </a:lnSpc>
                        <a:spcBef>
                          <a:spcPts val="283"/>
                        </a:spcBef>
                        <a:spcAft>
                          <a:spcPts val="283"/>
                        </a:spcAft>
                        <a:buClr>
                          <a:srgbClr val="000000"/>
                        </a:buClr>
                        <a:buFont typeface="Symbol" panose="05050102010706020507" pitchFamily="18" charset="2"/>
                        <a:buChar char="-"/>
                      </a:pPr>
                      <a:r>
                        <a:rPr lang="ru-RU" sz="1800" b="0" strike="noStrike" spc="-1" dirty="0">
                          <a:solidFill>
                            <a:srgbClr val="000000"/>
                          </a:solidFill>
                          <a:latin typeface="Nimbus Roman"/>
                        </a:rPr>
                        <a:t>1 класс- не более 1 часа (вводится постепенно)</a:t>
                      </a:r>
                      <a:endParaRPr lang="ru-RU" sz="1800" b="0" strike="noStrike" spc="-1" dirty="0">
                        <a:solidFill>
                          <a:srgbClr val="000000"/>
                        </a:solidFill>
                        <a:latin typeface="Arial"/>
                      </a:endParaRPr>
                    </a:p>
                    <a:p>
                      <a:pPr marL="285750" indent="-285750" algn="just" defTabSz="914400">
                        <a:lnSpc>
                          <a:spcPct val="115000"/>
                        </a:lnSpc>
                        <a:spcBef>
                          <a:spcPts val="283"/>
                        </a:spcBef>
                        <a:spcAft>
                          <a:spcPts val="283"/>
                        </a:spcAft>
                        <a:buClr>
                          <a:srgbClr val="000000"/>
                        </a:buClr>
                        <a:buFont typeface="Symbol" panose="05050102010706020507" pitchFamily="18" charset="2"/>
                        <a:buChar char="-"/>
                      </a:pPr>
                      <a:r>
                        <a:rPr lang="ru-RU" sz="1800" b="0" strike="noStrike" spc="-1" dirty="0">
                          <a:solidFill>
                            <a:srgbClr val="000000"/>
                          </a:solidFill>
                          <a:latin typeface="Nimbus Roman"/>
                        </a:rPr>
                        <a:t>2-3 классы — не более 1,5 часов</a:t>
                      </a:r>
                      <a:endParaRPr lang="ru-RU" sz="1800" b="0" strike="noStrike" spc="-1" dirty="0">
                        <a:solidFill>
                          <a:srgbClr val="000000"/>
                        </a:solidFill>
                        <a:latin typeface="Arial"/>
                      </a:endParaRPr>
                    </a:p>
                    <a:p>
                      <a:pPr marL="285750" indent="-285750" algn="just" defTabSz="914400">
                        <a:lnSpc>
                          <a:spcPct val="115000"/>
                        </a:lnSpc>
                        <a:spcBef>
                          <a:spcPts val="283"/>
                        </a:spcBef>
                        <a:spcAft>
                          <a:spcPts val="283"/>
                        </a:spcAft>
                        <a:buClr>
                          <a:srgbClr val="000000"/>
                        </a:buClr>
                        <a:buFont typeface="Symbol" panose="05050102010706020507" pitchFamily="18" charset="2"/>
                        <a:buChar char="-"/>
                      </a:pPr>
                      <a:r>
                        <a:rPr lang="ru-RU" sz="1800" b="0" strike="noStrike" spc="-1" dirty="0">
                          <a:solidFill>
                            <a:srgbClr val="000000"/>
                          </a:solidFill>
                          <a:latin typeface="Nimbus Roman"/>
                        </a:rPr>
                        <a:t>4-5 классы — не более 2 часов</a:t>
                      </a:r>
                      <a:endParaRPr lang="ru-RU" sz="1800" b="0" strike="noStrike" spc="-1" dirty="0">
                        <a:solidFill>
                          <a:srgbClr val="000000"/>
                        </a:solidFill>
                        <a:latin typeface="Arial"/>
                      </a:endParaRPr>
                    </a:p>
                    <a:p>
                      <a:pPr marL="285750" indent="-285750" algn="just" defTabSz="914400">
                        <a:lnSpc>
                          <a:spcPct val="115000"/>
                        </a:lnSpc>
                        <a:spcBef>
                          <a:spcPts val="283"/>
                        </a:spcBef>
                        <a:spcAft>
                          <a:spcPts val="283"/>
                        </a:spcAft>
                        <a:buClr>
                          <a:srgbClr val="000000"/>
                        </a:buClr>
                        <a:buFont typeface="Symbol" panose="05050102010706020507" pitchFamily="18" charset="2"/>
                        <a:buChar char="-"/>
                      </a:pPr>
                      <a:r>
                        <a:rPr lang="ru-RU" sz="1800" b="0" strike="noStrike" spc="-1" dirty="0">
                          <a:solidFill>
                            <a:srgbClr val="000000"/>
                          </a:solidFill>
                          <a:latin typeface="Nimbus Roman"/>
                        </a:rPr>
                        <a:t>6-8 классы — не более 2,5 часов</a:t>
                      </a:r>
                      <a:endParaRPr lang="ru-RU" sz="1800" b="0" strike="noStrike" spc="-1" dirty="0">
                        <a:solidFill>
                          <a:srgbClr val="000000"/>
                        </a:solidFill>
                        <a:latin typeface="Arial"/>
                      </a:endParaRPr>
                    </a:p>
                    <a:p>
                      <a:pPr marL="285750" indent="-285750" algn="just" defTabSz="914400">
                        <a:lnSpc>
                          <a:spcPct val="115000"/>
                        </a:lnSpc>
                        <a:spcBef>
                          <a:spcPts val="283"/>
                        </a:spcBef>
                        <a:spcAft>
                          <a:spcPts val="283"/>
                        </a:spcAft>
                        <a:buClr>
                          <a:srgbClr val="000000"/>
                        </a:buClr>
                        <a:buFont typeface="Symbol" panose="05050102010706020507" pitchFamily="18" charset="2"/>
                        <a:buChar char="-"/>
                      </a:pPr>
                      <a:r>
                        <a:rPr lang="ru-RU" sz="1800" b="0" strike="noStrike" spc="-1" dirty="0">
                          <a:solidFill>
                            <a:srgbClr val="000000"/>
                          </a:solidFill>
                          <a:latin typeface="Nimbus Roman"/>
                        </a:rPr>
                        <a:t>9-11 классы — не более 3,5 часов</a:t>
                      </a:r>
                      <a:endParaRPr lang="ru-RU" sz="18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 name="Прямоугольник 100"/>
          <p:cNvSpPr/>
          <p:nvPr/>
        </p:nvSpPr>
        <p:spPr>
          <a:xfrm>
            <a:off x="1374120" y="11808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Организация платных образовательных услуг</a:t>
            </a:r>
            <a:endParaRPr lang="ru-RU" sz="3200" b="0" strike="noStrike" spc="-1">
              <a:solidFill>
                <a:srgbClr val="000000"/>
              </a:solidFill>
              <a:latin typeface="Arial"/>
            </a:endParaRPr>
          </a:p>
        </p:txBody>
      </p:sp>
      <p:graphicFrame>
        <p:nvGraphicFramePr>
          <p:cNvPr id="102" name="Таблица 101"/>
          <p:cNvGraphicFramePr/>
          <p:nvPr>
            <p:extLst>
              <p:ext uri="{D42A27DB-BD31-4B8C-83A1-F6EECF244321}">
                <p14:modId xmlns:p14="http://schemas.microsoft.com/office/powerpoint/2010/main" val="286311501"/>
              </p:ext>
            </p:extLst>
          </p:nvPr>
        </p:nvGraphicFramePr>
        <p:xfrm>
          <a:off x="378720" y="885240"/>
          <a:ext cx="12680640" cy="6450966"/>
        </p:xfrm>
        <a:graphic>
          <a:graphicData uri="http://schemas.openxmlformats.org/drawingml/2006/table">
            <a:tbl>
              <a:tblPr/>
              <a:tblGrid>
                <a:gridCol w="4573440">
                  <a:extLst>
                    <a:ext uri="{9D8B030D-6E8A-4147-A177-3AD203B41FA5}">
                      <a16:colId xmlns:a16="http://schemas.microsoft.com/office/drawing/2014/main" val="20000"/>
                    </a:ext>
                  </a:extLst>
                </a:gridCol>
                <a:gridCol w="8107200">
                  <a:extLst>
                    <a:ext uri="{9D8B030D-6E8A-4147-A177-3AD203B41FA5}">
                      <a16:colId xmlns:a16="http://schemas.microsoft.com/office/drawing/2014/main" val="20001"/>
                    </a:ext>
                  </a:extLst>
                </a:gridCol>
              </a:tblGrid>
              <a:tr h="869760">
                <a:tc>
                  <a:txBody>
                    <a:bodyPr/>
                    <a:lstStyle/>
                    <a:p>
                      <a:pPr algn="ctr" defTabSz="914400">
                        <a:lnSpc>
                          <a:spcPct val="115000"/>
                        </a:lnSpc>
                        <a:spcBef>
                          <a:spcPts val="283"/>
                        </a:spcBef>
                        <a:spcAft>
                          <a:spcPts val="283"/>
                        </a:spcAft>
                      </a:pPr>
                      <a:r>
                        <a:rPr lang="ru-RU" sz="2100" b="1" strike="noStrike" spc="-1">
                          <a:solidFill>
                            <a:srgbClr val="000000"/>
                          </a:solidFill>
                          <a:latin typeface="Nimbus Roman"/>
                        </a:rPr>
                        <a:t>Нормативно — правовая</a:t>
                      </a:r>
                      <a:endParaRPr lang="ru-RU" sz="2100" b="0" strike="noStrike" spc="-1">
                        <a:solidFill>
                          <a:srgbClr val="000000"/>
                        </a:solidFill>
                        <a:latin typeface="Arial"/>
                      </a:endParaRPr>
                    </a:p>
                    <a:p>
                      <a:pPr algn="ctr" defTabSz="914400">
                        <a:lnSpc>
                          <a:spcPct val="115000"/>
                        </a:lnSpc>
                        <a:spcBef>
                          <a:spcPts val="283"/>
                        </a:spcBef>
                        <a:spcAft>
                          <a:spcPts val="283"/>
                        </a:spcAft>
                      </a:pPr>
                      <a:r>
                        <a:rPr lang="ru-RU" sz="2100" b="1" strike="noStrike" spc="-1">
                          <a:solidFill>
                            <a:srgbClr val="000000"/>
                          </a:solidFill>
                          <a:latin typeface="Nimbus Roman"/>
                        </a:rPr>
                        <a:t>база МП РФ</a:t>
                      </a:r>
                      <a:endParaRPr lang="ru-RU" sz="21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600" b="1" strike="noStrike" spc="-1">
                          <a:solidFill>
                            <a:srgbClr val="000000"/>
                          </a:solidFill>
                          <a:latin typeface="Nimbus Roman"/>
                        </a:rPr>
                        <a:t>Документация ОУ</a:t>
                      </a:r>
                      <a:endParaRPr lang="ru-RU" sz="26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5499360">
                <a:tc>
                  <a:txBody>
                    <a:bodyPr/>
                    <a:lstStyle/>
                    <a:p>
                      <a:pPr marL="216000" indent="-216000" defTabSz="914400">
                        <a:lnSpc>
                          <a:spcPct val="115000"/>
                        </a:lnSpc>
                        <a:spcBef>
                          <a:spcPts val="283"/>
                        </a:spcBef>
                        <a:spcAft>
                          <a:spcPts val="283"/>
                        </a:spcAft>
                        <a:buClr>
                          <a:srgbClr val="000000"/>
                        </a:buClr>
                        <a:buFont typeface="Symbol"/>
                        <a:buChar char=""/>
                      </a:pPr>
                      <a:r>
                        <a:rPr lang="ru-RU" sz="2000" b="0" strike="noStrike" spc="-1">
                          <a:solidFill>
                            <a:srgbClr val="000000"/>
                          </a:solidFill>
                          <a:latin typeface="Nimbus Roman"/>
                          <a:ea typeface="Tahoma"/>
                        </a:rPr>
                        <a:t>Постановление Правительства РФ от 15.09.2020 № 1441 «Об утверждении правил оказания платных образовательных услуг»</a:t>
                      </a:r>
                      <a:endParaRPr lang="ru-RU" sz="2000" b="0" strike="noStrike" spc="-1">
                        <a:solidFill>
                          <a:srgbClr val="000000"/>
                        </a:solidFill>
                        <a:latin typeface="Arial"/>
                      </a:endParaRPr>
                    </a:p>
                    <a:p>
                      <a:pPr marL="216000" indent="-216000" defTabSz="914400">
                        <a:lnSpc>
                          <a:spcPct val="115000"/>
                        </a:lnSpc>
                        <a:spcBef>
                          <a:spcPts val="283"/>
                        </a:spcBef>
                        <a:spcAft>
                          <a:spcPts val="283"/>
                        </a:spcAft>
                        <a:buClr>
                          <a:srgbClr val="000000"/>
                        </a:buClr>
                        <a:buFont typeface="Symbol"/>
                        <a:buChar char=""/>
                      </a:pPr>
                      <a:r>
                        <a:rPr lang="ru-RU" sz="2000" b="0" strike="noStrike" spc="-1">
                          <a:solidFill>
                            <a:srgbClr val="000000"/>
                          </a:solidFill>
                          <a:latin typeface="Nimbus Roman"/>
                          <a:ea typeface="Tahoma"/>
                        </a:rPr>
                        <a:t>Приказ МОиН РФ от 27.06.2022 № 629 «Об утверждении организации и осуществления образовательной деятельности по дополнительным общеобразовательным программам»</a:t>
                      </a:r>
                      <a:endParaRPr lang="ru-RU" sz="2000" b="0" strike="noStrike" spc="-1">
                        <a:solidFill>
                          <a:srgbClr val="000000"/>
                        </a:solidFill>
                        <a:latin typeface="Arial"/>
                      </a:endParaRPr>
                    </a:p>
                    <a:p>
                      <a:pPr marL="216000" indent="-216000" defTabSz="914400">
                        <a:lnSpc>
                          <a:spcPct val="115000"/>
                        </a:lnSpc>
                        <a:spcBef>
                          <a:spcPts val="283"/>
                        </a:spcBef>
                        <a:spcAft>
                          <a:spcPts val="283"/>
                        </a:spcAft>
                        <a:buClr>
                          <a:srgbClr val="000000"/>
                        </a:buClr>
                        <a:buFont typeface="Symbol"/>
                        <a:buChar char=""/>
                      </a:pPr>
                      <a:r>
                        <a:rPr lang="ru-RU" sz="2000" b="0" strike="noStrike" spc="-1">
                          <a:solidFill>
                            <a:srgbClr val="000000"/>
                          </a:solidFill>
                          <a:latin typeface="Nimbus Roman"/>
                          <a:ea typeface="Tahoma"/>
                        </a:rPr>
                        <a:t>Приказ МП РФ от 16.09.2020 № 500 «Об утверждении примерной формы договора об образовании на обучение по дополнительным образовательным программам»</a:t>
                      </a:r>
                      <a:endParaRPr lang="ru-RU" sz="2000" b="0" strike="noStrike" spc="-1">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о правилах оказания платных образовательных услуг</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Договора с родителями или учащимися (с 14 лет)</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Заявления на оказание платных образовательных услуг</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Учебный план с пояснительной запиской на оказание платных образовательных услуг (дошкольные и школьные программы отдельно)</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ea typeface="Tahoma"/>
                        </a:rPr>
                        <a:t>Приказ «Об организации и проведении платных образовательных услуг»</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ea typeface="Tahoma"/>
                        </a:rPr>
                        <a:t>Приказ «Об утверждении стоимости обучения по каждой образовательной программе</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ea typeface="Tahoma"/>
                        </a:rPr>
                        <a:t>Приказ «О формировании групп платных образовательных услуг» (</a:t>
                      </a:r>
                      <a:r>
                        <a:rPr lang="ru-RU" sz="2000" b="0" strike="noStrike" spc="-1" dirty="0" err="1">
                          <a:solidFill>
                            <a:srgbClr val="000000"/>
                          </a:solidFill>
                          <a:latin typeface="Nimbus Roman"/>
                          <a:ea typeface="Tahoma"/>
                        </a:rPr>
                        <a:t>посписочный</a:t>
                      </a:r>
                      <a:r>
                        <a:rPr lang="ru-RU" sz="2000" b="0" strike="noStrike" spc="-1" dirty="0">
                          <a:solidFill>
                            <a:srgbClr val="000000"/>
                          </a:solidFill>
                          <a:latin typeface="Nimbus Roman"/>
                          <a:ea typeface="Tahoma"/>
                        </a:rPr>
                        <a:t> состав)</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ea typeface="Tahoma"/>
                        </a:rPr>
                        <a:t>Расписание платных образовательных услуг</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ea typeface="Tahoma"/>
                        </a:rPr>
                        <a:t>Рабочие программы </a:t>
                      </a:r>
                      <a:r>
                        <a:rPr lang="ru-RU" sz="2000" b="0" strike="noStrike" spc="-1" dirty="0" smtClean="0">
                          <a:solidFill>
                            <a:srgbClr val="000000"/>
                          </a:solidFill>
                          <a:latin typeface="Nimbus Roman"/>
                          <a:ea typeface="Tahoma"/>
                        </a:rPr>
                        <a:t>курсов </a:t>
                      </a:r>
                      <a:r>
                        <a:rPr lang="ru-RU" sz="2000" b="0" strike="noStrike" spc="-1" dirty="0">
                          <a:solidFill>
                            <a:srgbClr val="000000"/>
                          </a:solidFill>
                          <a:latin typeface="Nimbus Roman"/>
                          <a:ea typeface="Tahoma"/>
                        </a:rPr>
                        <a:t>в соответствии с Положением</a:t>
                      </a:r>
                      <a:endParaRPr lang="ru-RU" sz="20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 name="Прямоугольник 102"/>
          <p:cNvSpPr/>
          <p:nvPr/>
        </p:nvSpPr>
        <p:spPr>
          <a:xfrm>
            <a:off x="1374120" y="54252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Об организации дежурства по школе</a:t>
            </a:r>
            <a:endParaRPr lang="ru-RU" sz="3200" b="0" strike="noStrike" spc="-1">
              <a:solidFill>
                <a:srgbClr val="000000"/>
              </a:solidFill>
              <a:latin typeface="Arial"/>
            </a:endParaRPr>
          </a:p>
        </p:txBody>
      </p:sp>
      <p:graphicFrame>
        <p:nvGraphicFramePr>
          <p:cNvPr id="104" name="Таблица 103"/>
          <p:cNvGraphicFramePr/>
          <p:nvPr>
            <p:extLst>
              <p:ext uri="{D42A27DB-BD31-4B8C-83A1-F6EECF244321}">
                <p14:modId xmlns:p14="http://schemas.microsoft.com/office/powerpoint/2010/main" val="2038799220"/>
              </p:ext>
            </p:extLst>
          </p:nvPr>
        </p:nvGraphicFramePr>
        <p:xfrm>
          <a:off x="429120" y="1910520"/>
          <a:ext cx="12580200" cy="4091940"/>
        </p:xfrm>
        <a:graphic>
          <a:graphicData uri="http://schemas.openxmlformats.org/drawingml/2006/table">
            <a:tbl>
              <a:tblPr/>
              <a:tblGrid>
                <a:gridCol w="4537080">
                  <a:extLst>
                    <a:ext uri="{9D8B030D-6E8A-4147-A177-3AD203B41FA5}">
                      <a16:colId xmlns:a16="http://schemas.microsoft.com/office/drawing/2014/main" val="20000"/>
                    </a:ext>
                  </a:extLst>
                </a:gridCol>
                <a:gridCol w="8043120">
                  <a:extLst>
                    <a:ext uri="{9D8B030D-6E8A-4147-A177-3AD203B41FA5}">
                      <a16:colId xmlns:a16="http://schemas.microsoft.com/office/drawing/2014/main" val="20001"/>
                    </a:ext>
                  </a:extLst>
                </a:gridCol>
              </a:tblGrid>
              <a:tr h="777240">
                <a:tc>
                  <a:txBody>
                    <a:bodyPr/>
                    <a:lstStyle/>
                    <a:p>
                      <a:pPr algn="ctr" defTabSz="914400">
                        <a:lnSpc>
                          <a:spcPct val="115000"/>
                        </a:lnSpc>
                        <a:spcBef>
                          <a:spcPts val="283"/>
                        </a:spcBef>
                        <a:spcAft>
                          <a:spcPts val="283"/>
                        </a:spcAft>
                      </a:pPr>
                      <a:r>
                        <a:rPr lang="ru-RU" sz="2100" b="1" strike="noStrike" spc="-1">
                          <a:solidFill>
                            <a:srgbClr val="000000"/>
                          </a:solidFill>
                          <a:latin typeface="Nimbus Roman"/>
                        </a:rPr>
                        <a:t>Нормативно — правовая</a:t>
                      </a:r>
                      <a:endParaRPr lang="ru-RU" sz="2100" b="0" strike="noStrike" spc="-1">
                        <a:solidFill>
                          <a:srgbClr val="000000"/>
                        </a:solidFill>
                        <a:latin typeface="Arial"/>
                      </a:endParaRPr>
                    </a:p>
                    <a:p>
                      <a:pPr algn="ctr" defTabSz="914400">
                        <a:lnSpc>
                          <a:spcPct val="115000"/>
                        </a:lnSpc>
                        <a:spcBef>
                          <a:spcPts val="283"/>
                        </a:spcBef>
                        <a:spcAft>
                          <a:spcPts val="283"/>
                        </a:spcAft>
                      </a:pPr>
                      <a:r>
                        <a:rPr lang="ru-RU" sz="2100" b="1" strike="noStrike" spc="-1">
                          <a:solidFill>
                            <a:srgbClr val="000000"/>
                          </a:solidFill>
                          <a:latin typeface="Nimbus Roman"/>
                        </a:rPr>
                        <a:t>база МП РФ</a:t>
                      </a:r>
                      <a:endParaRPr lang="ru-RU" sz="21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600" b="1" strike="noStrike" spc="-1">
                          <a:solidFill>
                            <a:srgbClr val="000000"/>
                          </a:solidFill>
                          <a:latin typeface="Nimbus Roman"/>
                        </a:rPr>
                        <a:t>Документация ОУ</a:t>
                      </a:r>
                      <a:endParaRPr lang="ru-RU" sz="26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3088080">
                <a:tc>
                  <a:txBody>
                    <a:bodyPr/>
                    <a:lstStyle/>
                    <a:p>
                      <a:pPr marL="0" indent="0" defTabSz="914400">
                        <a:lnSpc>
                          <a:spcPct val="115000"/>
                        </a:lnSpc>
                        <a:spcBef>
                          <a:spcPts val="283"/>
                        </a:spcBef>
                        <a:spcAft>
                          <a:spcPts val="283"/>
                        </a:spcAft>
                        <a:buClr>
                          <a:srgbClr val="000000"/>
                        </a:buClr>
                        <a:buFont typeface="Symbol"/>
                        <a:buNone/>
                      </a:pPr>
                      <a:r>
                        <a:rPr lang="ru-RU" sz="2400" b="0" strike="noStrike" spc="-1" dirty="0">
                          <a:solidFill>
                            <a:srgbClr val="000000"/>
                          </a:solidFill>
                          <a:latin typeface="Nimbus Roman"/>
                          <a:ea typeface="Tahoma"/>
                        </a:rPr>
                        <a:t>Федеральный Закон № 273 от 29.12.2012 года «Об образовании в Российской Федерации» (ст. 44, 47)</a:t>
                      </a:r>
                      <a:endParaRPr lang="ru-RU" sz="24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216000" indent="-216000" algn="just" defTabSz="914400">
                        <a:lnSpc>
                          <a:spcPct val="115000"/>
                        </a:lnSpc>
                        <a:spcBef>
                          <a:spcPts val="283"/>
                        </a:spcBef>
                        <a:spcAft>
                          <a:spcPts val="283"/>
                        </a:spcAft>
                        <a:buClr>
                          <a:srgbClr val="000000"/>
                        </a:buClr>
                        <a:buFont typeface="Symbol"/>
                        <a:buChar char=""/>
                      </a:pPr>
                      <a:r>
                        <a:rPr lang="ru-RU" sz="2400" b="0" strike="noStrike" spc="-1" dirty="0">
                          <a:solidFill>
                            <a:srgbClr val="000000"/>
                          </a:solidFill>
                          <a:latin typeface="Nimbus Roman"/>
                        </a:rPr>
                        <a:t>Положение </a:t>
                      </a:r>
                      <a:r>
                        <a:rPr lang="ru-RU" sz="2400" b="0" strike="noStrike" spc="-1" dirty="0">
                          <a:solidFill>
                            <a:srgbClr val="000000"/>
                          </a:solidFill>
                          <a:latin typeface="Nimbus Roman"/>
                          <a:ea typeface="Tahoma"/>
                        </a:rPr>
                        <a:t>«Об организации дежурства в образовательном учреждении»</a:t>
                      </a:r>
                      <a:endParaRPr lang="ru-RU" sz="24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400" b="0" strike="noStrike" spc="-1" dirty="0">
                          <a:solidFill>
                            <a:srgbClr val="000000"/>
                          </a:solidFill>
                          <a:latin typeface="Nimbus Roman"/>
                          <a:ea typeface="Tahoma"/>
                        </a:rPr>
                        <a:t>Приказ «Об организации дежурства в образовательном учреждении» с утверждением графика дежурства администрации, учителей и класса</a:t>
                      </a:r>
                      <a:endParaRPr lang="ru-RU" sz="24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400" b="0" strike="noStrike" spc="-1" dirty="0">
                          <a:solidFill>
                            <a:srgbClr val="000000"/>
                          </a:solidFill>
                          <a:latin typeface="Nimbus Roman"/>
                          <a:ea typeface="Tahoma"/>
                        </a:rPr>
                        <a:t>Журнал передачи дежурства</a:t>
                      </a:r>
                      <a:endParaRPr lang="ru-RU" sz="24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 name="Прямоугольник 104"/>
          <p:cNvSpPr/>
          <p:nvPr/>
        </p:nvSpPr>
        <p:spPr>
          <a:xfrm>
            <a:off x="1263600" y="13824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Об обеспечении безопасных условий организации образовательного процесса</a:t>
            </a:r>
            <a:endParaRPr lang="ru-RU" sz="3200" b="0" strike="noStrike" spc="-1">
              <a:solidFill>
                <a:srgbClr val="000000"/>
              </a:solidFill>
              <a:latin typeface="Arial"/>
            </a:endParaRPr>
          </a:p>
        </p:txBody>
      </p:sp>
      <p:graphicFrame>
        <p:nvGraphicFramePr>
          <p:cNvPr id="106" name="Таблица 105"/>
          <p:cNvGraphicFramePr/>
          <p:nvPr>
            <p:extLst>
              <p:ext uri="{D42A27DB-BD31-4B8C-83A1-F6EECF244321}">
                <p14:modId xmlns:p14="http://schemas.microsoft.com/office/powerpoint/2010/main" val="112610971"/>
              </p:ext>
            </p:extLst>
          </p:nvPr>
        </p:nvGraphicFramePr>
        <p:xfrm>
          <a:off x="373680" y="1162800"/>
          <a:ext cx="12690720" cy="6202680"/>
        </p:xfrm>
        <a:graphic>
          <a:graphicData uri="http://schemas.openxmlformats.org/drawingml/2006/table">
            <a:tbl>
              <a:tblPr/>
              <a:tblGrid>
                <a:gridCol w="4300560">
                  <a:extLst>
                    <a:ext uri="{9D8B030D-6E8A-4147-A177-3AD203B41FA5}">
                      <a16:colId xmlns:a16="http://schemas.microsoft.com/office/drawing/2014/main" val="20000"/>
                    </a:ext>
                  </a:extLst>
                </a:gridCol>
                <a:gridCol w="8390160">
                  <a:extLst>
                    <a:ext uri="{9D8B030D-6E8A-4147-A177-3AD203B41FA5}">
                      <a16:colId xmlns:a16="http://schemas.microsoft.com/office/drawing/2014/main" val="20001"/>
                    </a:ext>
                  </a:extLst>
                </a:gridCol>
              </a:tblGrid>
              <a:tr h="777240">
                <a:tc>
                  <a:txBody>
                    <a:bodyPr/>
                    <a:lstStyle/>
                    <a:p>
                      <a:pPr algn="ctr" defTabSz="914400">
                        <a:lnSpc>
                          <a:spcPct val="115000"/>
                        </a:lnSpc>
                        <a:spcBef>
                          <a:spcPts val="283"/>
                        </a:spcBef>
                        <a:spcAft>
                          <a:spcPts val="283"/>
                        </a:spcAft>
                      </a:pPr>
                      <a:r>
                        <a:rPr lang="ru-RU" sz="2000" b="1" strike="noStrike" spc="-1">
                          <a:solidFill>
                            <a:srgbClr val="000000"/>
                          </a:solidFill>
                          <a:latin typeface="Nimbus Roman"/>
                        </a:rPr>
                        <a:t>Нормативно — правовая</a:t>
                      </a:r>
                      <a:endParaRPr lang="ru-RU" sz="2000" b="0" strike="noStrike" spc="-1">
                        <a:solidFill>
                          <a:srgbClr val="000000"/>
                        </a:solidFill>
                        <a:latin typeface="Arial"/>
                      </a:endParaRPr>
                    </a:p>
                    <a:p>
                      <a:pPr algn="ctr" defTabSz="914400">
                        <a:lnSpc>
                          <a:spcPct val="115000"/>
                        </a:lnSpc>
                        <a:spcBef>
                          <a:spcPts val="283"/>
                        </a:spcBef>
                        <a:spcAft>
                          <a:spcPts val="283"/>
                        </a:spcAft>
                      </a:pPr>
                      <a:r>
                        <a:rPr lang="ru-RU" sz="2000" b="1" strike="noStrike" spc="-1">
                          <a:solidFill>
                            <a:srgbClr val="000000"/>
                          </a:solidFill>
                          <a:latin typeface="Nimbus Roman"/>
                        </a:rPr>
                        <a:t>база МП РФ</a:t>
                      </a:r>
                      <a:endParaRPr lang="ru-RU" sz="20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400" b="1" strike="noStrike" spc="-1">
                          <a:solidFill>
                            <a:srgbClr val="000000"/>
                          </a:solidFill>
                          <a:latin typeface="Nimbus Roman"/>
                        </a:rPr>
                        <a:t>Документация ОУ</a:t>
                      </a:r>
                      <a:endParaRPr lang="ru-RU" sz="24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3088080">
                <a:tc>
                  <a:txBody>
                    <a:bodyPr/>
                    <a:lstStyle/>
                    <a:p>
                      <a:pPr marL="0" indent="0" defTabSz="914400">
                        <a:lnSpc>
                          <a:spcPct val="115000"/>
                        </a:lnSpc>
                        <a:spcBef>
                          <a:spcPts val="283"/>
                        </a:spcBef>
                        <a:spcAft>
                          <a:spcPts val="283"/>
                        </a:spcAft>
                        <a:buClr>
                          <a:srgbClr val="000000"/>
                        </a:buClr>
                        <a:buFont typeface="Symbol"/>
                        <a:buNone/>
                      </a:pPr>
                      <a:r>
                        <a:rPr lang="ru-RU" sz="2000" b="0" strike="noStrike" spc="-1" dirty="0">
                          <a:solidFill>
                            <a:srgbClr val="000000"/>
                          </a:solidFill>
                          <a:latin typeface="Nimbus Roman"/>
                          <a:ea typeface="Tahoma"/>
                        </a:rPr>
                        <a:t>Федеральный Закон № 273 от 29.12.2012 года «Об образовании в Российской Федерации» (ст. 30, 47, 52)</a:t>
                      </a:r>
                      <a:endParaRPr lang="ru-RU" sz="20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ea typeface="Tahoma"/>
                        </a:rPr>
                        <a:t>Приказ об организации пропускного режима в образовательную организацию</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ea typeface="Tahoma"/>
                        </a:rPr>
                        <a:t>Журнал посещения учреждений образования посторонними лицами</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ea typeface="Tahoma"/>
                        </a:rPr>
                        <a:t>Инструкция по ОТ, ПБ, по поведению в ЧС</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ea typeface="Tahoma"/>
                        </a:rPr>
                        <a:t>Положения по охране труда и технике безопасности</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ea typeface="Tahoma"/>
                        </a:rPr>
                        <a:t>Правила внутреннего трудового распорядка сотрудников учреждения</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ea typeface="Tahoma"/>
                        </a:rPr>
                        <a:t>Правила внутреннего распорядка обучающихся</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ea typeface="Tahoma"/>
                        </a:rPr>
                        <a:t>Вся документация по ОТ</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ea typeface="Tahoma"/>
                        </a:rPr>
                        <a:t>Исполнение Закона о запрете курения, алкоголя, наркотических средств</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ea typeface="Tahoma"/>
                        </a:rPr>
                        <a:t>Учет и расследование несчастных случаев</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ea typeface="Tahoma"/>
                        </a:rPr>
                        <a:t>Прохождение медосмотров, диспансеризация</a:t>
                      </a:r>
                      <a:endParaRPr lang="ru-RU" sz="20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 name="Прямоугольник 106"/>
          <p:cNvSpPr/>
          <p:nvPr/>
        </p:nvSpPr>
        <p:spPr>
          <a:xfrm>
            <a:off x="1374120" y="25452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Организация обучения на дому</a:t>
            </a:r>
            <a:endParaRPr lang="ru-RU" sz="3200" b="0" strike="noStrike" spc="-1">
              <a:solidFill>
                <a:srgbClr val="000000"/>
              </a:solidFill>
              <a:latin typeface="Arial"/>
            </a:endParaRPr>
          </a:p>
        </p:txBody>
      </p:sp>
      <p:graphicFrame>
        <p:nvGraphicFramePr>
          <p:cNvPr id="108" name="Таблица 107"/>
          <p:cNvGraphicFramePr/>
          <p:nvPr>
            <p:extLst>
              <p:ext uri="{D42A27DB-BD31-4B8C-83A1-F6EECF244321}">
                <p14:modId xmlns:p14="http://schemas.microsoft.com/office/powerpoint/2010/main" val="2435518454"/>
              </p:ext>
            </p:extLst>
          </p:nvPr>
        </p:nvGraphicFramePr>
        <p:xfrm>
          <a:off x="303480" y="1090080"/>
          <a:ext cx="12831480" cy="6358128"/>
        </p:xfrm>
        <a:graphic>
          <a:graphicData uri="http://schemas.openxmlformats.org/drawingml/2006/table">
            <a:tbl>
              <a:tblPr/>
              <a:tblGrid>
                <a:gridCol w="5214960">
                  <a:extLst>
                    <a:ext uri="{9D8B030D-6E8A-4147-A177-3AD203B41FA5}">
                      <a16:colId xmlns:a16="http://schemas.microsoft.com/office/drawing/2014/main" val="20000"/>
                    </a:ext>
                  </a:extLst>
                </a:gridCol>
                <a:gridCol w="7616520">
                  <a:extLst>
                    <a:ext uri="{9D8B030D-6E8A-4147-A177-3AD203B41FA5}">
                      <a16:colId xmlns:a16="http://schemas.microsoft.com/office/drawing/2014/main" val="20001"/>
                    </a:ext>
                  </a:extLst>
                </a:gridCol>
              </a:tblGrid>
              <a:tr h="777240">
                <a:tc>
                  <a:txBody>
                    <a:bodyPr/>
                    <a:lstStyle/>
                    <a:p>
                      <a:pPr algn="ctr" defTabSz="914400">
                        <a:lnSpc>
                          <a:spcPct val="115000"/>
                        </a:lnSpc>
                        <a:spcBef>
                          <a:spcPts val="283"/>
                        </a:spcBef>
                        <a:spcAft>
                          <a:spcPts val="283"/>
                        </a:spcAft>
                      </a:pPr>
                      <a:r>
                        <a:rPr lang="ru-RU" sz="2100" b="1" strike="noStrike" spc="-1">
                          <a:solidFill>
                            <a:srgbClr val="000000"/>
                          </a:solidFill>
                          <a:latin typeface="Nimbus Roman"/>
                        </a:rPr>
                        <a:t>Нормативно — правовая</a:t>
                      </a:r>
                      <a:endParaRPr lang="ru-RU" sz="2100" b="0" strike="noStrike" spc="-1">
                        <a:solidFill>
                          <a:srgbClr val="000000"/>
                        </a:solidFill>
                        <a:latin typeface="Arial"/>
                      </a:endParaRPr>
                    </a:p>
                    <a:p>
                      <a:pPr algn="ctr" defTabSz="914400">
                        <a:lnSpc>
                          <a:spcPct val="115000"/>
                        </a:lnSpc>
                        <a:spcBef>
                          <a:spcPts val="283"/>
                        </a:spcBef>
                        <a:spcAft>
                          <a:spcPts val="283"/>
                        </a:spcAft>
                      </a:pPr>
                      <a:r>
                        <a:rPr lang="ru-RU" sz="2100" b="1" strike="noStrike" spc="-1">
                          <a:solidFill>
                            <a:srgbClr val="000000"/>
                          </a:solidFill>
                          <a:latin typeface="Nimbus Roman"/>
                        </a:rPr>
                        <a:t>база МП РФ</a:t>
                      </a:r>
                      <a:endParaRPr lang="ru-RU" sz="21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600" b="1" strike="noStrike" spc="-1">
                          <a:solidFill>
                            <a:srgbClr val="000000"/>
                          </a:solidFill>
                          <a:latin typeface="Nimbus Roman"/>
                        </a:rPr>
                        <a:t>Документация ОУ</a:t>
                      </a:r>
                      <a:endParaRPr lang="ru-RU" sz="26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3088080">
                <a:tc>
                  <a:txBody>
                    <a:bodyPr/>
                    <a:lstStyle/>
                    <a:p>
                      <a:pPr marL="216000" indent="-216000" defTabSz="914400">
                        <a:lnSpc>
                          <a:spcPct val="115000"/>
                        </a:lnSpc>
                        <a:buClr>
                          <a:srgbClr val="000000"/>
                        </a:buClr>
                        <a:buFont typeface="Symbol"/>
                        <a:buChar char=""/>
                      </a:pPr>
                      <a:r>
                        <a:rPr lang="ru-RU" sz="1800" b="0" strike="noStrike" spc="-1" dirty="0">
                          <a:solidFill>
                            <a:srgbClr val="000000"/>
                          </a:solidFill>
                          <a:latin typeface="Nimbus Roman"/>
                          <a:ea typeface="Tahoma"/>
                        </a:rPr>
                        <a:t>Постановление КМ РТ от 04.03.2015 № 135 «Об утверждении порядка регламентации и оформления отношений государственной или муниципальной организации и родителей (законных представителей) учащихся,  нуждающихся в длительном лечении, а та же детей — инвалидов, в части организации обучения по основным образовательным программам на дому или в медицинских организациях»</a:t>
                      </a:r>
                      <a:endParaRPr lang="ru-RU" sz="1800" b="0" strike="noStrike" spc="-1" dirty="0">
                        <a:solidFill>
                          <a:srgbClr val="000000"/>
                        </a:solidFill>
                        <a:latin typeface="Arial"/>
                      </a:endParaRPr>
                    </a:p>
                    <a:p>
                      <a:pPr marL="216000" indent="-216000" defTabSz="914400">
                        <a:lnSpc>
                          <a:spcPct val="115000"/>
                        </a:lnSpc>
                        <a:buClr>
                          <a:srgbClr val="000000"/>
                        </a:buClr>
                        <a:buFont typeface="Symbol"/>
                        <a:buChar char=""/>
                      </a:pPr>
                      <a:r>
                        <a:rPr lang="ru-RU" sz="1800" b="0" strike="noStrike" spc="-1" dirty="0">
                          <a:solidFill>
                            <a:srgbClr val="000000"/>
                          </a:solidFill>
                          <a:latin typeface="Nimbus Roman"/>
                          <a:ea typeface="Tahoma"/>
                        </a:rPr>
                        <a:t>Письмо МП РФ от 24.11.2021 № ДГ-2121/07 «Методические рекомендации об организации обучения на дому обучающихся с ограниченными возможностями здоровья, с инвалидностью"</a:t>
                      </a:r>
                      <a:endParaRPr lang="ru-RU" sz="1800" b="0" strike="noStrike" spc="-1" dirty="0">
                        <a:solidFill>
                          <a:srgbClr val="000000"/>
                        </a:solidFill>
                        <a:latin typeface="Arial"/>
                      </a:endParaRPr>
                    </a:p>
                    <a:p>
                      <a:pPr marL="216000" indent="-216000" algn="just" defTabSz="914400">
                        <a:lnSpc>
                          <a:spcPct val="115000"/>
                        </a:lnSpc>
                        <a:buClr>
                          <a:srgbClr val="000000"/>
                        </a:buClr>
                        <a:buFont typeface="Symbol"/>
                        <a:buChar char=""/>
                      </a:pPr>
                      <a:r>
                        <a:rPr lang="ru-RU" sz="1800" b="0" strike="noStrike" spc="-1" dirty="0">
                          <a:solidFill>
                            <a:srgbClr val="000000"/>
                          </a:solidFill>
                          <a:latin typeface="Nimbus Roman"/>
                          <a:ea typeface="Tahoma"/>
                        </a:rPr>
                        <a:t>Письмо от 13.06.2019 № ТС — 1391/07 «Об организации образования учащихся на дому»</a:t>
                      </a:r>
                      <a:endParaRPr lang="ru-RU" sz="18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216000" indent="-216000" algn="just" defTabSz="914400">
                        <a:lnSpc>
                          <a:spcPct val="115000"/>
                        </a:lnSpc>
                        <a:buClr>
                          <a:srgbClr val="000000"/>
                        </a:buClr>
                        <a:buSzPct val="45000"/>
                        <a:buFont typeface="Symbol"/>
                        <a:buChar char=""/>
                      </a:pPr>
                      <a:r>
                        <a:rPr lang="ru-RU" sz="2000" b="0" strike="noStrike" spc="-1" dirty="0">
                          <a:solidFill>
                            <a:srgbClr val="000000"/>
                          </a:solidFill>
                          <a:latin typeface="Nimbus Roman"/>
                          <a:ea typeface="Tahoma"/>
                        </a:rPr>
                        <a:t>Положение «Об организации обучения учащихся на дому»</a:t>
                      </a:r>
                      <a:endParaRPr lang="ru-RU" sz="2000" b="0" strike="noStrike" spc="-1" dirty="0">
                        <a:solidFill>
                          <a:srgbClr val="000000"/>
                        </a:solidFill>
                        <a:latin typeface="Arial"/>
                      </a:endParaRPr>
                    </a:p>
                    <a:p>
                      <a:pPr marL="216000" indent="-216000" algn="just" defTabSz="914400">
                        <a:lnSpc>
                          <a:spcPct val="115000"/>
                        </a:lnSpc>
                        <a:buClr>
                          <a:srgbClr val="000000"/>
                        </a:buClr>
                        <a:buSzPct val="45000"/>
                        <a:buFont typeface="Symbol"/>
                        <a:buChar char=""/>
                      </a:pPr>
                      <a:r>
                        <a:rPr lang="ru-RU" sz="2000" b="0" strike="noStrike" spc="-1" dirty="0">
                          <a:solidFill>
                            <a:srgbClr val="000000"/>
                          </a:solidFill>
                          <a:latin typeface="Nimbus Roman"/>
                          <a:ea typeface="Tahoma"/>
                        </a:rPr>
                        <a:t>Справка из медицинского учреждения об организации обучения на дому</a:t>
                      </a:r>
                      <a:endParaRPr lang="ru-RU" sz="2000" b="0" strike="noStrike" spc="-1" dirty="0">
                        <a:solidFill>
                          <a:srgbClr val="000000"/>
                        </a:solidFill>
                        <a:latin typeface="Arial"/>
                      </a:endParaRPr>
                    </a:p>
                    <a:p>
                      <a:pPr marL="216000" indent="-216000" algn="just" defTabSz="914400">
                        <a:lnSpc>
                          <a:spcPct val="115000"/>
                        </a:lnSpc>
                        <a:buClr>
                          <a:srgbClr val="000000"/>
                        </a:buClr>
                        <a:buSzPct val="45000"/>
                        <a:buFont typeface="Symbol"/>
                        <a:buChar char=""/>
                      </a:pPr>
                      <a:r>
                        <a:rPr lang="ru-RU" sz="2000" b="0" strike="noStrike" spc="-1" dirty="0">
                          <a:solidFill>
                            <a:srgbClr val="000000"/>
                          </a:solidFill>
                          <a:latin typeface="Nimbus Roman"/>
                          <a:ea typeface="Tahoma"/>
                        </a:rPr>
                        <a:t>Заявление родителей о переводе учащегося на обучение на дому</a:t>
                      </a:r>
                      <a:endParaRPr lang="ru-RU" sz="2000" b="0" strike="noStrike" spc="-1" dirty="0">
                        <a:solidFill>
                          <a:srgbClr val="000000"/>
                        </a:solidFill>
                        <a:latin typeface="Arial"/>
                      </a:endParaRPr>
                    </a:p>
                    <a:p>
                      <a:pPr marL="216000" indent="-216000" algn="just" defTabSz="914400">
                        <a:lnSpc>
                          <a:spcPct val="115000"/>
                        </a:lnSpc>
                        <a:buClr>
                          <a:srgbClr val="000000"/>
                        </a:buClr>
                        <a:buSzPct val="45000"/>
                        <a:buFont typeface="Symbol"/>
                        <a:buChar char=""/>
                      </a:pPr>
                      <a:r>
                        <a:rPr lang="ru-RU" sz="2000" b="0" strike="noStrike" spc="-1" dirty="0">
                          <a:solidFill>
                            <a:srgbClr val="000000"/>
                          </a:solidFill>
                          <a:latin typeface="Nimbus Roman"/>
                          <a:ea typeface="Tahoma"/>
                        </a:rPr>
                        <a:t>Договор с родителями</a:t>
                      </a:r>
                      <a:endParaRPr lang="ru-RU" sz="2000" b="0" strike="noStrike" spc="-1" dirty="0">
                        <a:solidFill>
                          <a:srgbClr val="000000"/>
                        </a:solidFill>
                        <a:latin typeface="Arial"/>
                      </a:endParaRPr>
                    </a:p>
                    <a:p>
                      <a:pPr marL="216000" indent="-216000" algn="just" defTabSz="914400">
                        <a:lnSpc>
                          <a:spcPct val="115000"/>
                        </a:lnSpc>
                        <a:buClr>
                          <a:srgbClr val="000000"/>
                        </a:buClr>
                        <a:buSzPct val="45000"/>
                        <a:buFont typeface="Symbol"/>
                        <a:buChar char=""/>
                      </a:pPr>
                      <a:r>
                        <a:rPr lang="ru-RU" sz="2000" b="0" strike="noStrike" spc="-1" dirty="0">
                          <a:solidFill>
                            <a:srgbClr val="000000"/>
                          </a:solidFill>
                          <a:latin typeface="Nimbus Roman"/>
                          <a:ea typeface="Tahoma"/>
                        </a:rPr>
                        <a:t>Учебный план с пояснительной запиской (приложение к учебному плану «Формы промежуточной аттестации»)</a:t>
                      </a:r>
                      <a:endParaRPr lang="ru-RU" sz="2000" b="0" strike="noStrike" spc="-1" dirty="0">
                        <a:solidFill>
                          <a:srgbClr val="000000"/>
                        </a:solidFill>
                        <a:latin typeface="Arial"/>
                      </a:endParaRPr>
                    </a:p>
                    <a:p>
                      <a:pPr marL="216000" indent="-216000" algn="just" defTabSz="914400">
                        <a:lnSpc>
                          <a:spcPct val="115000"/>
                        </a:lnSpc>
                        <a:buClr>
                          <a:srgbClr val="000000"/>
                        </a:buClr>
                        <a:buSzPct val="45000"/>
                        <a:buFont typeface="Symbol"/>
                        <a:buChar char=""/>
                      </a:pPr>
                      <a:r>
                        <a:rPr lang="ru-RU" sz="2000" b="0" strike="noStrike" spc="-1" dirty="0">
                          <a:solidFill>
                            <a:srgbClr val="000000"/>
                          </a:solidFill>
                          <a:latin typeface="Nimbus Roman"/>
                          <a:ea typeface="Tahoma"/>
                        </a:rPr>
                        <a:t>Приказ «Об организации обучения учащихся на дому»</a:t>
                      </a:r>
                      <a:endParaRPr lang="ru-RU" sz="2000" b="0" strike="noStrike" spc="-1" dirty="0">
                        <a:solidFill>
                          <a:srgbClr val="000000"/>
                        </a:solidFill>
                        <a:latin typeface="Arial"/>
                      </a:endParaRPr>
                    </a:p>
                    <a:p>
                      <a:pPr marL="216000" indent="-216000" algn="just" defTabSz="914400">
                        <a:lnSpc>
                          <a:spcPct val="115000"/>
                        </a:lnSpc>
                        <a:buClr>
                          <a:srgbClr val="000000"/>
                        </a:buClr>
                        <a:buSzPct val="45000"/>
                        <a:buFont typeface="Symbol"/>
                        <a:buChar char=""/>
                      </a:pPr>
                      <a:r>
                        <a:rPr lang="ru-RU" sz="2000" b="0" strike="noStrike" spc="-1" dirty="0">
                          <a:solidFill>
                            <a:srgbClr val="000000"/>
                          </a:solidFill>
                          <a:latin typeface="Nimbus Roman"/>
                          <a:ea typeface="Tahoma"/>
                        </a:rPr>
                        <a:t>Расписание занятий, согласованное с родителями</a:t>
                      </a:r>
                      <a:endParaRPr lang="ru-RU" sz="2000" b="0" strike="noStrike" spc="-1" dirty="0">
                        <a:solidFill>
                          <a:srgbClr val="000000"/>
                        </a:solidFill>
                        <a:latin typeface="Arial"/>
                      </a:endParaRPr>
                    </a:p>
                    <a:p>
                      <a:pPr marL="216000" indent="-216000" algn="just" defTabSz="914400">
                        <a:lnSpc>
                          <a:spcPct val="115000"/>
                        </a:lnSpc>
                        <a:buClr>
                          <a:srgbClr val="000000"/>
                        </a:buClr>
                        <a:buSzPct val="45000"/>
                        <a:buFont typeface="Symbol"/>
                        <a:buChar char=""/>
                      </a:pPr>
                      <a:r>
                        <a:rPr lang="ru-RU" sz="2000" b="0" strike="noStrike" spc="-1" dirty="0">
                          <a:solidFill>
                            <a:srgbClr val="000000"/>
                          </a:solidFill>
                          <a:latin typeface="Nimbus Roman"/>
                          <a:ea typeface="Tahoma"/>
                        </a:rPr>
                        <a:t>Журнал учета проведенных занятий с учащимися на дому ( с подписью родителей)</a:t>
                      </a:r>
                      <a:endParaRPr lang="ru-RU" sz="2000" b="0" strike="noStrike" spc="-1" dirty="0">
                        <a:solidFill>
                          <a:srgbClr val="000000"/>
                        </a:solidFill>
                        <a:latin typeface="Arial"/>
                      </a:endParaRPr>
                    </a:p>
                    <a:p>
                      <a:pPr marL="0" indent="0" algn="just" defTabSz="914400">
                        <a:lnSpc>
                          <a:spcPct val="115000"/>
                        </a:lnSpc>
                        <a:buClr>
                          <a:srgbClr val="000000"/>
                        </a:buClr>
                        <a:buSzPct val="45000"/>
                        <a:buFont typeface="Symbol"/>
                        <a:buNone/>
                      </a:pPr>
                      <a:r>
                        <a:rPr lang="ru-RU" sz="2000" b="0" strike="noStrike" spc="-1" dirty="0">
                          <a:solidFill>
                            <a:srgbClr val="000000"/>
                          </a:solidFill>
                          <a:latin typeface="Nimbus Roman"/>
                          <a:ea typeface="Tahoma"/>
                        </a:rPr>
                        <a:t>Если </a:t>
                      </a:r>
                      <a:r>
                        <a:rPr lang="ru-RU" sz="2000" b="0" strike="noStrike" spc="-1" dirty="0" smtClean="0">
                          <a:solidFill>
                            <a:srgbClr val="000000"/>
                          </a:solidFill>
                          <a:latin typeface="Nimbus Roman"/>
                          <a:ea typeface="Tahoma"/>
                        </a:rPr>
                        <a:t>ученика </a:t>
                      </a:r>
                      <a:r>
                        <a:rPr lang="ru-RU" sz="2000" b="0" strike="noStrike" spc="-1" dirty="0">
                          <a:solidFill>
                            <a:srgbClr val="000000"/>
                          </a:solidFill>
                          <a:latin typeface="Nimbus Roman"/>
                          <a:ea typeface="Tahoma"/>
                        </a:rPr>
                        <a:t>оформляем на домашнее </a:t>
                      </a:r>
                      <a:r>
                        <a:rPr lang="ru-RU" sz="2000" b="0" strike="noStrike" spc="-1" dirty="0" smtClean="0">
                          <a:solidFill>
                            <a:srgbClr val="000000"/>
                          </a:solidFill>
                          <a:latin typeface="Nimbus Roman"/>
                          <a:ea typeface="Tahoma"/>
                        </a:rPr>
                        <a:t>обучение, </a:t>
                      </a:r>
                      <a:r>
                        <a:rPr lang="ru-RU" sz="2000" b="0" strike="noStrike" spc="-1" dirty="0">
                          <a:solidFill>
                            <a:srgbClr val="000000"/>
                          </a:solidFill>
                          <a:latin typeface="Nimbus Roman"/>
                          <a:ea typeface="Tahoma"/>
                        </a:rPr>
                        <a:t>необходимо оформить на него электронный журнал</a:t>
                      </a:r>
                      <a:endParaRPr lang="ru-RU" sz="20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 name="Прямоугольник 108"/>
          <p:cNvSpPr/>
          <p:nvPr/>
        </p:nvSpPr>
        <p:spPr>
          <a:xfrm>
            <a:off x="1182050" y="154005"/>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dirty="0">
                <a:solidFill>
                  <a:srgbClr val="000000"/>
                </a:solidFill>
                <a:latin typeface="Nimbus Roman"/>
              </a:rPr>
              <a:t>Требования к одежде</a:t>
            </a:r>
            <a:endParaRPr lang="ru-RU" sz="3200" b="0" strike="noStrike" spc="-1" dirty="0">
              <a:solidFill>
                <a:srgbClr val="000000"/>
              </a:solidFill>
              <a:latin typeface="Arial"/>
            </a:endParaRPr>
          </a:p>
        </p:txBody>
      </p:sp>
      <p:graphicFrame>
        <p:nvGraphicFramePr>
          <p:cNvPr id="110" name="Таблица 109"/>
          <p:cNvGraphicFramePr/>
          <p:nvPr>
            <p:extLst>
              <p:ext uri="{D42A27DB-BD31-4B8C-83A1-F6EECF244321}">
                <p14:modId xmlns:p14="http://schemas.microsoft.com/office/powerpoint/2010/main" val="2725992965"/>
              </p:ext>
            </p:extLst>
          </p:nvPr>
        </p:nvGraphicFramePr>
        <p:xfrm>
          <a:off x="322010" y="974292"/>
          <a:ext cx="12409560" cy="6160008"/>
        </p:xfrm>
        <a:graphic>
          <a:graphicData uri="http://schemas.openxmlformats.org/drawingml/2006/table">
            <a:tbl>
              <a:tblPr/>
              <a:tblGrid>
                <a:gridCol w="4475520">
                  <a:extLst>
                    <a:ext uri="{9D8B030D-6E8A-4147-A177-3AD203B41FA5}">
                      <a16:colId xmlns:a16="http://schemas.microsoft.com/office/drawing/2014/main" val="20000"/>
                    </a:ext>
                  </a:extLst>
                </a:gridCol>
                <a:gridCol w="7934040">
                  <a:extLst>
                    <a:ext uri="{9D8B030D-6E8A-4147-A177-3AD203B41FA5}">
                      <a16:colId xmlns:a16="http://schemas.microsoft.com/office/drawing/2014/main" val="20001"/>
                    </a:ext>
                  </a:extLst>
                </a:gridCol>
              </a:tblGrid>
              <a:tr h="777240">
                <a:tc>
                  <a:txBody>
                    <a:bodyPr/>
                    <a:lstStyle/>
                    <a:p>
                      <a:pPr algn="ctr" defTabSz="914400">
                        <a:lnSpc>
                          <a:spcPct val="115000"/>
                        </a:lnSpc>
                        <a:spcBef>
                          <a:spcPts val="283"/>
                        </a:spcBef>
                        <a:spcAft>
                          <a:spcPts val="283"/>
                        </a:spcAft>
                      </a:pPr>
                      <a:r>
                        <a:rPr lang="ru-RU" sz="2100" b="1" strike="noStrike" spc="-1">
                          <a:solidFill>
                            <a:srgbClr val="000000"/>
                          </a:solidFill>
                          <a:latin typeface="Nimbus Roman"/>
                        </a:rPr>
                        <a:t>Нормативно — правовая</a:t>
                      </a:r>
                      <a:endParaRPr lang="ru-RU" sz="2100" b="0" strike="noStrike" spc="-1">
                        <a:solidFill>
                          <a:srgbClr val="000000"/>
                        </a:solidFill>
                        <a:latin typeface="Arial"/>
                      </a:endParaRPr>
                    </a:p>
                    <a:p>
                      <a:pPr algn="ctr" defTabSz="914400">
                        <a:lnSpc>
                          <a:spcPct val="115000"/>
                        </a:lnSpc>
                        <a:spcBef>
                          <a:spcPts val="283"/>
                        </a:spcBef>
                        <a:spcAft>
                          <a:spcPts val="283"/>
                        </a:spcAft>
                      </a:pPr>
                      <a:r>
                        <a:rPr lang="ru-RU" sz="2100" b="1" strike="noStrike" spc="-1">
                          <a:solidFill>
                            <a:srgbClr val="000000"/>
                          </a:solidFill>
                          <a:latin typeface="Nimbus Roman"/>
                        </a:rPr>
                        <a:t>база МП РФ</a:t>
                      </a:r>
                      <a:endParaRPr lang="ru-RU" sz="21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600" b="1" strike="noStrike" spc="-1">
                          <a:solidFill>
                            <a:srgbClr val="000000"/>
                          </a:solidFill>
                          <a:latin typeface="Nimbus Roman"/>
                        </a:rPr>
                        <a:t>Документация ОУ</a:t>
                      </a:r>
                      <a:endParaRPr lang="ru-RU" sz="26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3088080">
                <a:tc>
                  <a:txBody>
                    <a:bodyPr/>
                    <a:lstStyle/>
                    <a:p>
                      <a:pPr marL="216000" indent="-216000" defTabSz="914400">
                        <a:lnSpc>
                          <a:spcPct val="115000"/>
                        </a:lnSpc>
                        <a:spcBef>
                          <a:spcPts val="283"/>
                        </a:spcBef>
                        <a:spcAft>
                          <a:spcPts val="283"/>
                        </a:spcAft>
                        <a:buClr>
                          <a:srgbClr val="000000"/>
                        </a:buClr>
                        <a:buFont typeface="Symbol"/>
                        <a:buChar char=""/>
                      </a:pPr>
                      <a:r>
                        <a:rPr lang="ru-RU" sz="2200" b="0" strike="noStrike" spc="-1" dirty="0">
                          <a:solidFill>
                            <a:srgbClr val="000000"/>
                          </a:solidFill>
                          <a:latin typeface="Nimbus Roman"/>
                          <a:ea typeface="Tahoma"/>
                        </a:rPr>
                        <a:t>Федеральный Закон № 273 от 29.12.2012 года «Об образовании в Российской Федерации» (ст. 38)</a:t>
                      </a:r>
                      <a:endParaRPr lang="ru-RU" sz="2200" b="0" strike="noStrike" spc="-1" dirty="0">
                        <a:solidFill>
                          <a:srgbClr val="000000"/>
                        </a:solidFill>
                        <a:latin typeface="Arial"/>
                      </a:endParaRPr>
                    </a:p>
                    <a:p>
                      <a:pPr marL="216000" indent="-216000" defTabSz="914400">
                        <a:lnSpc>
                          <a:spcPct val="115000"/>
                        </a:lnSpc>
                        <a:spcBef>
                          <a:spcPts val="283"/>
                        </a:spcBef>
                        <a:spcAft>
                          <a:spcPts val="283"/>
                        </a:spcAft>
                        <a:buClr>
                          <a:srgbClr val="000000"/>
                        </a:buClr>
                        <a:buFont typeface="Symbol"/>
                        <a:buChar char=""/>
                      </a:pPr>
                      <a:r>
                        <a:rPr lang="ru-RU" sz="2200" b="0" strike="noStrike" spc="-1" dirty="0">
                          <a:solidFill>
                            <a:srgbClr val="000000"/>
                          </a:solidFill>
                          <a:latin typeface="Nimbus Roman"/>
                          <a:ea typeface="Tahoma"/>
                        </a:rPr>
                        <a:t>Письмо </a:t>
                      </a:r>
                      <a:r>
                        <a:rPr lang="ru-RU" sz="2200" b="0" strike="noStrike" spc="-1" dirty="0" err="1">
                          <a:solidFill>
                            <a:srgbClr val="000000"/>
                          </a:solidFill>
                          <a:latin typeface="Nimbus Roman"/>
                          <a:ea typeface="Tahoma"/>
                        </a:rPr>
                        <a:t>МоиН</a:t>
                      </a:r>
                      <a:r>
                        <a:rPr lang="ru-RU" sz="2200" b="0" strike="noStrike" spc="-1" dirty="0">
                          <a:solidFill>
                            <a:srgbClr val="000000"/>
                          </a:solidFill>
                          <a:latin typeface="Nimbus Roman"/>
                          <a:ea typeface="Tahoma"/>
                        </a:rPr>
                        <a:t> РФ от 28.03.2013 № ДЛ — 65/08 «Об установлении требований к одежде обучающихся»</a:t>
                      </a:r>
                      <a:endParaRPr lang="ru-RU" sz="2200" b="0" strike="noStrike" spc="-1" dirty="0">
                        <a:solidFill>
                          <a:srgbClr val="000000"/>
                        </a:solidFill>
                        <a:latin typeface="Arial"/>
                      </a:endParaRPr>
                    </a:p>
                    <a:p>
                      <a:pPr marL="216000" indent="-216000" defTabSz="914400">
                        <a:lnSpc>
                          <a:spcPct val="115000"/>
                        </a:lnSpc>
                        <a:spcBef>
                          <a:spcPts val="283"/>
                        </a:spcBef>
                        <a:spcAft>
                          <a:spcPts val="283"/>
                        </a:spcAft>
                        <a:buClr>
                          <a:srgbClr val="000000"/>
                        </a:buClr>
                        <a:buFont typeface="Symbol"/>
                        <a:buChar char=""/>
                      </a:pPr>
                      <a:r>
                        <a:rPr lang="ru-RU" sz="2200" b="0" strike="noStrike" spc="-1" dirty="0">
                          <a:solidFill>
                            <a:srgbClr val="000000"/>
                          </a:solidFill>
                          <a:latin typeface="Nimbus Roman"/>
                          <a:ea typeface="Tahoma"/>
                        </a:rPr>
                        <a:t>Приказ МО и Н РТ от 23.12.2021 № под-1736/21 «Об утверждении типовых требований к одежде обучающихся...»</a:t>
                      </a:r>
                      <a:endParaRPr lang="ru-RU" sz="22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216000" indent="-216000" defTabSz="914400">
                        <a:lnSpc>
                          <a:spcPct val="115000"/>
                        </a:lnSpc>
                        <a:spcBef>
                          <a:spcPts val="283"/>
                        </a:spcBef>
                        <a:spcAft>
                          <a:spcPts val="283"/>
                        </a:spcAft>
                        <a:buClr>
                          <a:srgbClr val="000000"/>
                        </a:buClr>
                        <a:buFont typeface="Symbol"/>
                        <a:buChar char=""/>
                      </a:pPr>
                      <a:r>
                        <a:rPr lang="ru-RU" sz="2400" b="0" strike="noStrike" spc="-1" dirty="0">
                          <a:solidFill>
                            <a:srgbClr val="000000"/>
                          </a:solidFill>
                          <a:latin typeface="Nimbus Roman"/>
                        </a:rPr>
                        <a:t>Положение о школьной форме учащихся (указать требования к спортивной форме, форме для уроков технологии и т. д.)</a:t>
                      </a:r>
                      <a:endParaRPr lang="ru-RU" sz="2400" b="0" strike="noStrike" spc="-1" dirty="0">
                        <a:solidFill>
                          <a:srgbClr val="000000"/>
                        </a:solidFill>
                        <a:latin typeface="Arial"/>
                      </a:endParaRPr>
                    </a:p>
                    <a:p>
                      <a:pPr marL="0" indent="0" defTabSz="914400">
                        <a:lnSpc>
                          <a:spcPct val="115000"/>
                        </a:lnSpc>
                        <a:spcBef>
                          <a:spcPts val="283"/>
                        </a:spcBef>
                        <a:spcAft>
                          <a:spcPts val="283"/>
                        </a:spcAft>
                        <a:buClr>
                          <a:srgbClr val="000000"/>
                        </a:buClr>
                        <a:buFont typeface="Symbol"/>
                        <a:buNone/>
                      </a:pPr>
                      <a:r>
                        <a:rPr lang="ru-RU" sz="2400" b="0" strike="noStrike" spc="-1" dirty="0">
                          <a:solidFill>
                            <a:srgbClr val="000000"/>
                          </a:solidFill>
                          <a:latin typeface="Nimbus Roman"/>
                        </a:rPr>
                        <a:t>(согласованное с родительской общественностью и обучающимися)</a:t>
                      </a:r>
                      <a:endParaRPr lang="ru-RU" sz="24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 name="Прямоугольник 122"/>
          <p:cNvSpPr/>
          <p:nvPr/>
        </p:nvSpPr>
        <p:spPr>
          <a:xfrm>
            <a:off x="1374120" y="37008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Промежуточная аттестация обучающихся 1-11 классы по итогам учебного года (май)</a:t>
            </a:r>
            <a:endParaRPr lang="ru-RU" sz="3200" b="0" strike="noStrike" spc="-1">
              <a:solidFill>
                <a:srgbClr val="000000"/>
              </a:solidFill>
              <a:latin typeface="Arial"/>
            </a:endParaRPr>
          </a:p>
        </p:txBody>
      </p:sp>
      <p:graphicFrame>
        <p:nvGraphicFramePr>
          <p:cNvPr id="124" name="Таблица 123"/>
          <p:cNvGraphicFramePr/>
          <p:nvPr>
            <p:extLst>
              <p:ext uri="{D42A27DB-BD31-4B8C-83A1-F6EECF244321}">
                <p14:modId xmlns:p14="http://schemas.microsoft.com/office/powerpoint/2010/main" val="1476595644"/>
              </p:ext>
            </p:extLst>
          </p:nvPr>
        </p:nvGraphicFramePr>
        <p:xfrm>
          <a:off x="338400" y="1812600"/>
          <a:ext cx="12760920" cy="4805172"/>
        </p:xfrm>
        <a:graphic>
          <a:graphicData uri="http://schemas.openxmlformats.org/drawingml/2006/table">
            <a:tbl>
              <a:tblPr/>
              <a:tblGrid>
                <a:gridCol w="4060080">
                  <a:extLst>
                    <a:ext uri="{9D8B030D-6E8A-4147-A177-3AD203B41FA5}">
                      <a16:colId xmlns:a16="http://schemas.microsoft.com/office/drawing/2014/main" val="20000"/>
                    </a:ext>
                  </a:extLst>
                </a:gridCol>
                <a:gridCol w="8700840">
                  <a:extLst>
                    <a:ext uri="{9D8B030D-6E8A-4147-A177-3AD203B41FA5}">
                      <a16:colId xmlns:a16="http://schemas.microsoft.com/office/drawing/2014/main" val="20001"/>
                    </a:ext>
                  </a:extLst>
                </a:gridCol>
              </a:tblGrid>
              <a:tr h="631080">
                <a:tc>
                  <a:txBody>
                    <a:bodyPr/>
                    <a:lstStyle/>
                    <a:p>
                      <a:pPr algn="ctr" defTabSz="914400">
                        <a:lnSpc>
                          <a:spcPct val="115000"/>
                        </a:lnSpc>
                      </a:pPr>
                      <a:r>
                        <a:rPr lang="ru-RU" sz="2100" b="1" strike="noStrike" spc="-1">
                          <a:solidFill>
                            <a:srgbClr val="000000"/>
                          </a:solidFill>
                          <a:latin typeface="Nimbus Roman"/>
                        </a:rPr>
                        <a:t>Нормативно — правовая</a:t>
                      </a:r>
                      <a:endParaRPr lang="ru-RU" sz="2100" b="0" strike="noStrike" spc="-1">
                        <a:solidFill>
                          <a:srgbClr val="000000"/>
                        </a:solidFill>
                        <a:latin typeface="Arial"/>
                      </a:endParaRPr>
                    </a:p>
                    <a:p>
                      <a:pPr algn="ctr" defTabSz="914400">
                        <a:lnSpc>
                          <a:spcPct val="115000"/>
                        </a:lnSpc>
                      </a:pPr>
                      <a:r>
                        <a:rPr lang="ru-RU" sz="2100" b="1" strike="noStrike" spc="-1">
                          <a:solidFill>
                            <a:srgbClr val="000000"/>
                          </a:solidFill>
                          <a:latin typeface="Nimbus Roman"/>
                        </a:rPr>
                        <a:t>база МП РФ</a:t>
                      </a:r>
                      <a:endParaRPr lang="ru-RU" sz="21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600" b="1" strike="noStrike" spc="-1">
                          <a:solidFill>
                            <a:srgbClr val="000000"/>
                          </a:solidFill>
                          <a:latin typeface="Nimbus Roman"/>
                        </a:rPr>
                        <a:t>Документация ОУ</a:t>
                      </a:r>
                      <a:endParaRPr lang="ru-RU" sz="26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3088080">
                <a:tc>
                  <a:txBody>
                    <a:bodyPr/>
                    <a:lstStyle/>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ФГОС НОО (Приказ МП РФ от 31.05.2021 № 286)</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ФГОС ООО (Приказ МП РФ от 31.05.2021 № 287)</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ФГОС СОО (Приказы МП РФ от 17.05.2012 №413, от 12.08.2022 № 732)</a:t>
                      </a:r>
                      <a:endParaRPr lang="ru-RU" sz="20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Промежуточная аттестация ( ст. 58 ФЗ — 273)</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о формах, периодичности и порядке текущего контроля успеваемости и промежуточной аттестации учащихся </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о порядке обучения по индивидуальному учебному плану</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Протокол педагогического совета о порядке проведения промежуточной аттестации (апрель)</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Приложение к учебному плану «Формы проведения промежуточной аттестации» </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Приказ «О порядке проведения промежуточной аттестации» (на основании решения педагогического совета) </a:t>
                      </a:r>
                      <a:endParaRPr lang="ru-RU" sz="20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125" name="Таблица 124"/>
          <p:cNvGraphicFramePr/>
          <p:nvPr>
            <p:extLst>
              <p:ext uri="{D42A27DB-BD31-4B8C-83A1-F6EECF244321}">
                <p14:modId xmlns:p14="http://schemas.microsoft.com/office/powerpoint/2010/main" val="3325538878"/>
              </p:ext>
            </p:extLst>
          </p:nvPr>
        </p:nvGraphicFramePr>
        <p:xfrm>
          <a:off x="321480" y="825840"/>
          <a:ext cx="12731040" cy="5657088"/>
        </p:xfrm>
        <a:graphic>
          <a:graphicData uri="http://schemas.openxmlformats.org/drawingml/2006/table">
            <a:tbl>
              <a:tblPr/>
              <a:tblGrid>
                <a:gridCol w="4050720">
                  <a:extLst>
                    <a:ext uri="{9D8B030D-6E8A-4147-A177-3AD203B41FA5}">
                      <a16:colId xmlns:a16="http://schemas.microsoft.com/office/drawing/2014/main" val="20000"/>
                    </a:ext>
                  </a:extLst>
                </a:gridCol>
                <a:gridCol w="8680320">
                  <a:extLst>
                    <a:ext uri="{9D8B030D-6E8A-4147-A177-3AD203B41FA5}">
                      <a16:colId xmlns:a16="http://schemas.microsoft.com/office/drawing/2014/main" val="20001"/>
                    </a:ext>
                  </a:extLst>
                </a:gridCol>
              </a:tblGrid>
              <a:tr h="631080">
                <a:tc>
                  <a:txBody>
                    <a:bodyPr/>
                    <a:lstStyle/>
                    <a:p>
                      <a:pPr algn="ctr" defTabSz="914400">
                        <a:lnSpc>
                          <a:spcPct val="115000"/>
                        </a:lnSpc>
                      </a:pPr>
                      <a:r>
                        <a:rPr lang="ru-RU" sz="2000" b="1" strike="noStrike" spc="-1">
                          <a:solidFill>
                            <a:srgbClr val="000000"/>
                          </a:solidFill>
                          <a:latin typeface="Nimbus Roman"/>
                        </a:rPr>
                        <a:t>Нормативно — правовая</a:t>
                      </a:r>
                      <a:endParaRPr lang="ru-RU" sz="2000" b="0" strike="noStrike" spc="-1">
                        <a:solidFill>
                          <a:srgbClr val="000000"/>
                        </a:solidFill>
                        <a:latin typeface="Arial"/>
                      </a:endParaRPr>
                    </a:p>
                    <a:p>
                      <a:pPr algn="ctr" defTabSz="914400">
                        <a:lnSpc>
                          <a:spcPct val="115000"/>
                        </a:lnSpc>
                      </a:pPr>
                      <a:r>
                        <a:rPr lang="ru-RU" sz="2000" b="1" strike="noStrike" spc="-1">
                          <a:solidFill>
                            <a:srgbClr val="000000"/>
                          </a:solidFill>
                          <a:latin typeface="Nimbus Roman"/>
                        </a:rPr>
                        <a:t>база МП РФ</a:t>
                      </a:r>
                      <a:endParaRPr lang="ru-RU" sz="20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400" b="1" strike="noStrike" spc="-1">
                          <a:solidFill>
                            <a:srgbClr val="000000"/>
                          </a:solidFill>
                          <a:latin typeface="Nimbus Roman"/>
                        </a:rPr>
                        <a:t>Рекомендации по организации промежуточной аттестации</a:t>
                      </a:r>
                      <a:endParaRPr lang="ru-RU" sz="24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3088080">
                <a:tc>
                  <a:txBody>
                    <a:bodyPr/>
                    <a:lstStyle/>
                    <a:p>
                      <a:pPr marL="0" indent="0" algn="just" defTabSz="914400">
                        <a:lnSpc>
                          <a:spcPct val="115000"/>
                        </a:lnSpc>
                        <a:spcBef>
                          <a:spcPts val="283"/>
                        </a:spcBef>
                        <a:spcAft>
                          <a:spcPts val="283"/>
                        </a:spcAft>
                        <a:buClr>
                          <a:srgbClr val="000000"/>
                        </a:buClr>
                        <a:buFont typeface="Symbol"/>
                        <a:buNone/>
                      </a:pPr>
                      <a:r>
                        <a:rPr lang="ru-RU" sz="2000" b="0" strike="noStrike" spc="-1" dirty="0">
                          <a:solidFill>
                            <a:srgbClr val="000000"/>
                          </a:solidFill>
                          <a:latin typeface="Nimbus Roman"/>
                        </a:rPr>
                        <a:t>Приказ МП РФ от 22.03.21 № 115 </a:t>
                      </a:r>
                      <a:r>
                        <a:rPr lang="ru-RU" sz="2000" b="0" strike="noStrike" spc="-1" dirty="0" smtClean="0">
                          <a:solidFill>
                            <a:srgbClr val="000000"/>
                          </a:solidFill>
                          <a:latin typeface="Nimbus Roman"/>
                        </a:rPr>
                        <a:t>(с изменениями) </a:t>
                      </a:r>
                      <a:r>
                        <a:rPr lang="ru-RU" sz="2000" b="0" strike="noStrike" spc="-1" dirty="0">
                          <a:solidFill>
                            <a:srgbClr val="000000"/>
                          </a:solidFill>
                          <a:latin typeface="Nimbus Roman"/>
                        </a:rPr>
                        <a:t>«Об утверждении порядка организации и осуществления образовательной деятельности по основным </a:t>
                      </a:r>
                      <a:r>
                        <a:rPr lang="ru-RU" sz="2000" b="0" strike="noStrike" spc="-1" dirty="0" err="1">
                          <a:solidFill>
                            <a:srgbClr val="000000"/>
                          </a:solidFill>
                          <a:latin typeface="Nimbus Roman"/>
                        </a:rPr>
                        <a:t>общеобразвательным</a:t>
                      </a:r>
                      <a:r>
                        <a:rPr lang="ru-RU" sz="2000" b="0" strike="noStrike" spc="-1" dirty="0">
                          <a:solidFill>
                            <a:srgbClr val="000000"/>
                          </a:solidFill>
                          <a:latin typeface="Nimbus Roman"/>
                        </a:rPr>
                        <a:t> программам — образовательным программам начального общего, основного общего, среднего общего образования»</a:t>
                      </a:r>
                      <a:endParaRPr lang="ru-RU" sz="20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216000" indent="-216000" algn="just" defTabSz="914400">
                        <a:lnSpc>
                          <a:spcPct val="115000"/>
                        </a:lnSpc>
                        <a:spcBef>
                          <a:spcPts val="283"/>
                        </a:spcBef>
                        <a:spcAft>
                          <a:spcPts val="283"/>
                        </a:spcAft>
                        <a:buClr>
                          <a:srgbClr val="000000"/>
                        </a:buClr>
                        <a:buFont typeface="Symbol"/>
                        <a:buChar char=""/>
                      </a:pPr>
                      <a:r>
                        <a:rPr lang="ru-RU" sz="2000" b="1" strike="noStrike" spc="-1" dirty="0">
                          <a:solidFill>
                            <a:srgbClr val="000000"/>
                          </a:solidFill>
                          <a:latin typeface="Nimbus Roman"/>
                        </a:rPr>
                        <a:t>В первых классах</a:t>
                      </a:r>
                      <a:r>
                        <a:rPr lang="ru-RU" sz="2000" b="0" strike="noStrike" spc="-1" dirty="0">
                          <a:solidFill>
                            <a:srgbClr val="000000"/>
                          </a:solidFill>
                          <a:latin typeface="Nimbus Roman"/>
                        </a:rPr>
                        <a:t> промежуточная аттестация учащихся проводится без фиксации отметок на основе достигнутых планируемых результатов, которые внесены в основные требования ФГОС и ФООП по каждому учебному предмету. </a:t>
                      </a:r>
                      <a:r>
                        <a:rPr lang="ru-RU" sz="2000" b="1" strike="noStrike" spc="-1" dirty="0">
                          <a:solidFill>
                            <a:srgbClr val="000000"/>
                          </a:solidFill>
                          <a:latin typeface="Nimbus Roman"/>
                        </a:rPr>
                        <a:t>В конце учебного года </a:t>
                      </a:r>
                      <a:r>
                        <a:rPr lang="ru-RU" sz="2000" b="0" strike="noStrike" spc="-1" dirty="0">
                          <a:solidFill>
                            <a:srgbClr val="000000"/>
                          </a:solidFill>
                          <a:latin typeface="Nimbus Roman"/>
                        </a:rPr>
                        <a:t>классный руководитель составляет содержательный анализ динамики развития учащихся, основываясь на результатах диагностических работ и комплексной контрольный работы с учетом уровня усвоения учащимися знаний и умений по всем предметам учебного плана, а также уровня </a:t>
                      </a:r>
                      <a:r>
                        <a:rPr lang="ru-RU" sz="2000" b="0" strike="noStrike" spc="-1" dirty="0" err="1">
                          <a:solidFill>
                            <a:srgbClr val="000000"/>
                          </a:solidFill>
                          <a:latin typeface="Nimbus Roman"/>
                        </a:rPr>
                        <a:t>сформированности</a:t>
                      </a:r>
                      <a:r>
                        <a:rPr lang="ru-RU" sz="2000" b="0" strike="noStrike" spc="-1" dirty="0">
                          <a:solidFill>
                            <a:srgbClr val="000000"/>
                          </a:solidFill>
                          <a:latin typeface="Nimbus Roman"/>
                        </a:rPr>
                        <a:t> основных компонентов учебной деятельности учащихся.</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Во 2-11 классах определяется решением педагогического совета форма проведения промежуточной аттестации по предметам — годовая отметка или контрольная работа (согласно учебному плану)</a:t>
                      </a:r>
                      <a:endParaRPr lang="ru-RU" sz="20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126" name="Таблица 125"/>
          <p:cNvGraphicFramePr/>
          <p:nvPr>
            <p:extLst>
              <p:ext uri="{D42A27DB-BD31-4B8C-83A1-F6EECF244321}">
                <p14:modId xmlns:p14="http://schemas.microsoft.com/office/powerpoint/2010/main" val="2634022938"/>
              </p:ext>
            </p:extLst>
          </p:nvPr>
        </p:nvGraphicFramePr>
        <p:xfrm>
          <a:off x="392040" y="488047"/>
          <a:ext cx="12670560" cy="6784848"/>
        </p:xfrm>
        <a:graphic>
          <a:graphicData uri="http://schemas.openxmlformats.org/drawingml/2006/table">
            <a:tbl>
              <a:tblPr/>
              <a:tblGrid>
                <a:gridCol w="4031280">
                  <a:extLst>
                    <a:ext uri="{9D8B030D-6E8A-4147-A177-3AD203B41FA5}">
                      <a16:colId xmlns:a16="http://schemas.microsoft.com/office/drawing/2014/main" val="20000"/>
                    </a:ext>
                  </a:extLst>
                </a:gridCol>
                <a:gridCol w="8639280">
                  <a:extLst>
                    <a:ext uri="{9D8B030D-6E8A-4147-A177-3AD203B41FA5}">
                      <a16:colId xmlns:a16="http://schemas.microsoft.com/office/drawing/2014/main" val="20001"/>
                    </a:ext>
                  </a:extLst>
                </a:gridCol>
              </a:tblGrid>
              <a:tr h="631080">
                <a:tc>
                  <a:txBody>
                    <a:bodyPr/>
                    <a:lstStyle/>
                    <a:p>
                      <a:pPr algn="ctr" defTabSz="914400">
                        <a:lnSpc>
                          <a:spcPct val="115000"/>
                        </a:lnSpc>
                      </a:pPr>
                      <a:r>
                        <a:rPr lang="ru-RU" sz="2000" b="1" strike="noStrike" spc="-1">
                          <a:solidFill>
                            <a:srgbClr val="000000"/>
                          </a:solidFill>
                          <a:latin typeface="Nimbus Roman"/>
                        </a:rPr>
                        <a:t>Нормативно — правовая</a:t>
                      </a:r>
                      <a:endParaRPr lang="ru-RU" sz="2000" b="0" strike="noStrike" spc="-1">
                        <a:solidFill>
                          <a:srgbClr val="000000"/>
                        </a:solidFill>
                        <a:latin typeface="Arial"/>
                      </a:endParaRPr>
                    </a:p>
                    <a:p>
                      <a:pPr algn="ctr" defTabSz="914400">
                        <a:lnSpc>
                          <a:spcPct val="115000"/>
                        </a:lnSpc>
                      </a:pPr>
                      <a:r>
                        <a:rPr lang="ru-RU" sz="2000" b="1" strike="noStrike" spc="-1">
                          <a:solidFill>
                            <a:srgbClr val="000000"/>
                          </a:solidFill>
                          <a:latin typeface="Nimbus Roman"/>
                        </a:rPr>
                        <a:t>база МП РФ</a:t>
                      </a:r>
                      <a:endParaRPr lang="ru-RU" sz="20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400" b="1" strike="noStrike" spc="-1">
                          <a:solidFill>
                            <a:srgbClr val="000000"/>
                          </a:solidFill>
                          <a:latin typeface="Nimbus Roman"/>
                        </a:rPr>
                        <a:t>Рекомендации по организации промежуточной аттестации</a:t>
                      </a:r>
                      <a:endParaRPr lang="ru-RU" sz="24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3088080">
                <a:tc>
                  <a:txBody>
                    <a:bodyPr/>
                    <a:lstStyle/>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ea typeface="Tahoma"/>
                        </a:rPr>
                        <a:t>Федеральный Закон № 273 от 29.12.2012 года «Об образовании в Российской Федерации» (ст. 58)</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ea typeface="Tahoma"/>
                        </a:rPr>
                        <a:t>Приказы МО и Н РТ «Об организованном окончании ______ учебного года, организация и проведение ГИА учащихся 9, 11 классов</a:t>
                      </a:r>
                      <a:r>
                        <a:rPr lang="ru-RU" sz="2000" b="0" strike="noStrike" spc="-1" dirty="0" smtClean="0">
                          <a:solidFill>
                            <a:srgbClr val="000000"/>
                          </a:solidFill>
                          <a:latin typeface="Nimbus Roman"/>
                          <a:ea typeface="Tahoma"/>
                        </a:rPr>
                        <a:t>»</a:t>
                      </a: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smtClean="0">
                          <a:solidFill>
                            <a:srgbClr val="000000"/>
                          </a:solidFill>
                          <a:latin typeface="Nimbus Roman"/>
                          <a:ea typeface="Tahoma"/>
                        </a:rPr>
                        <a:t>Приказ</a:t>
                      </a:r>
                      <a:r>
                        <a:rPr lang="ru-RU" sz="2000" b="0" strike="noStrike" spc="-1" baseline="0" dirty="0" smtClean="0">
                          <a:solidFill>
                            <a:srgbClr val="000000"/>
                          </a:solidFill>
                          <a:latin typeface="Nimbus Roman"/>
                          <a:ea typeface="Tahoma"/>
                        </a:rPr>
                        <a:t> МП РФ от 30.07.2020  № 369 «Об утверждении порядка зачета организацией результатов освоения обучающимися учебных предметов …… в других организациях»</a:t>
                      </a:r>
                      <a:endParaRPr lang="ru-RU" sz="20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216000" indent="-216000" algn="just" defTabSz="914400">
                        <a:lnSpc>
                          <a:spcPct val="115000"/>
                        </a:lnSpc>
                        <a:spcBef>
                          <a:spcPts val="283"/>
                        </a:spcBef>
                        <a:spcAft>
                          <a:spcPts val="283"/>
                        </a:spcAft>
                        <a:buClr>
                          <a:srgbClr val="000000"/>
                        </a:buClr>
                        <a:buFont typeface="Symbol"/>
                        <a:buChar char=""/>
                      </a:pPr>
                      <a:r>
                        <a:rPr lang="ru-RU" sz="2000" b="1" strike="noStrike" spc="-1" dirty="0">
                          <a:solidFill>
                            <a:srgbClr val="000000"/>
                          </a:solidFill>
                          <a:latin typeface="Nimbus Roman"/>
                        </a:rPr>
                        <a:t>Необходимо на педагогическом </a:t>
                      </a:r>
                      <a:r>
                        <a:rPr lang="ru-RU" sz="2000" b="1" strike="noStrike" spc="-1" dirty="0" smtClean="0">
                          <a:solidFill>
                            <a:srgbClr val="000000"/>
                          </a:solidFill>
                          <a:latin typeface="Nimbus Roman"/>
                        </a:rPr>
                        <a:t>совете (апрель):</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Определить форму промежуточной аттестации, исходя из анализа результатов обучения учебного года (для классов, показывающих стабильные результаты — форма годовой отметки; для классов с проблемами - в форме контроля)</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Определить форму промежуточной аттестации для других категорий учащихся:</a:t>
                      </a:r>
                      <a:endParaRPr lang="ru-RU" sz="2000" b="0" strike="noStrike" spc="-1" dirty="0">
                        <a:solidFill>
                          <a:srgbClr val="000000"/>
                        </a:solidFill>
                        <a:latin typeface="Arial"/>
                      </a:endParaRPr>
                    </a:p>
                    <a:p>
                      <a:pPr marL="715963" indent="-215900" algn="just" defTabSz="914400">
                        <a:lnSpc>
                          <a:spcPct val="115000"/>
                        </a:lnSpc>
                        <a:spcBef>
                          <a:spcPts val="283"/>
                        </a:spcBef>
                        <a:spcAft>
                          <a:spcPts val="283"/>
                        </a:spcAft>
                        <a:buClr>
                          <a:srgbClr val="000000"/>
                        </a:buClr>
                        <a:buFont typeface="Wingdings" charset="2"/>
                        <a:buChar char=""/>
                      </a:pPr>
                      <a:r>
                        <a:rPr lang="ru-RU" sz="2000" b="0" strike="noStrike" spc="-1" dirty="0">
                          <a:solidFill>
                            <a:srgbClr val="000000"/>
                          </a:solidFill>
                          <a:latin typeface="Nimbus Roman"/>
                        </a:rPr>
                        <a:t>для экстернов (семейная форма, самообразование) — контрольная работа согласно учебному плану по всем предметам</a:t>
                      </a:r>
                      <a:endParaRPr lang="ru-RU" sz="2000" b="0" strike="noStrike" spc="-1" dirty="0">
                        <a:solidFill>
                          <a:srgbClr val="000000"/>
                        </a:solidFill>
                        <a:latin typeface="Arial"/>
                      </a:endParaRPr>
                    </a:p>
                    <a:p>
                      <a:pPr marL="715963" indent="-215900" algn="just" defTabSz="914400">
                        <a:lnSpc>
                          <a:spcPct val="115000"/>
                        </a:lnSpc>
                        <a:spcBef>
                          <a:spcPts val="283"/>
                        </a:spcBef>
                        <a:spcAft>
                          <a:spcPts val="283"/>
                        </a:spcAft>
                        <a:buClr>
                          <a:srgbClr val="000000"/>
                        </a:buClr>
                        <a:buFont typeface="Wingdings" charset="2"/>
                        <a:buChar char=""/>
                      </a:pPr>
                      <a:r>
                        <a:rPr lang="ru-RU" sz="2000" b="0" strike="noStrike" spc="-1" dirty="0">
                          <a:solidFill>
                            <a:srgbClr val="000000"/>
                          </a:solidFill>
                          <a:latin typeface="Nimbus Roman"/>
                        </a:rPr>
                        <a:t>для учащихся на дому — форма годовой отметки по всем предметам и (или) в форме контроля</a:t>
                      </a:r>
                      <a:endParaRPr lang="ru-RU" sz="2000" b="0" strike="noStrike" spc="-1" dirty="0">
                        <a:solidFill>
                          <a:srgbClr val="000000"/>
                        </a:solidFill>
                        <a:latin typeface="Arial"/>
                      </a:endParaRPr>
                    </a:p>
                    <a:p>
                      <a:pPr marL="715963" indent="-215900" algn="just" defTabSz="914400">
                        <a:lnSpc>
                          <a:spcPct val="115000"/>
                        </a:lnSpc>
                        <a:spcBef>
                          <a:spcPts val="283"/>
                        </a:spcBef>
                        <a:spcAft>
                          <a:spcPts val="283"/>
                        </a:spcAft>
                        <a:buClr>
                          <a:srgbClr val="000000"/>
                        </a:buClr>
                        <a:buFont typeface="Wingdings" charset="2"/>
                        <a:buChar char=""/>
                      </a:pPr>
                      <a:r>
                        <a:rPr lang="ru-RU" sz="2000" b="0" strike="noStrike" spc="-1" dirty="0">
                          <a:solidFill>
                            <a:srgbClr val="000000"/>
                          </a:solidFill>
                          <a:latin typeface="Nimbus Roman"/>
                        </a:rPr>
                        <a:t>для внезапно заболевших учащихся — форма годовой отметки по всем предметам</a:t>
                      </a:r>
                      <a:endParaRPr lang="ru-RU" sz="2000" b="0" strike="noStrike" spc="-1" dirty="0">
                        <a:solidFill>
                          <a:srgbClr val="000000"/>
                        </a:solidFill>
                        <a:latin typeface="Arial"/>
                      </a:endParaRPr>
                    </a:p>
                    <a:p>
                      <a:pPr marL="715963" indent="-215900" algn="just" defTabSz="914400">
                        <a:lnSpc>
                          <a:spcPct val="115000"/>
                        </a:lnSpc>
                        <a:spcBef>
                          <a:spcPts val="283"/>
                        </a:spcBef>
                        <a:spcAft>
                          <a:spcPts val="283"/>
                        </a:spcAft>
                        <a:buClr>
                          <a:srgbClr val="000000"/>
                        </a:buClr>
                        <a:buFont typeface="Wingdings" charset="2"/>
                        <a:buChar char=""/>
                      </a:pPr>
                      <a:r>
                        <a:rPr lang="ru-RU" sz="2000" b="0" strike="noStrike" spc="-1" dirty="0">
                          <a:solidFill>
                            <a:srgbClr val="000000"/>
                          </a:solidFill>
                          <a:latin typeface="Nimbus Roman"/>
                        </a:rPr>
                        <a:t>для призеров, победителей олимпиад — форма годовой отметки по предмету, по которому является призером и победителем</a:t>
                      </a:r>
                      <a:endParaRPr lang="ru-RU" sz="20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127" name="Таблица 126"/>
          <p:cNvGraphicFramePr/>
          <p:nvPr>
            <p:extLst>
              <p:ext uri="{D42A27DB-BD31-4B8C-83A1-F6EECF244321}">
                <p14:modId xmlns:p14="http://schemas.microsoft.com/office/powerpoint/2010/main" val="1039109159"/>
              </p:ext>
            </p:extLst>
          </p:nvPr>
        </p:nvGraphicFramePr>
        <p:xfrm>
          <a:off x="432000" y="685080"/>
          <a:ext cx="12459600" cy="6486906"/>
        </p:xfrm>
        <a:graphic>
          <a:graphicData uri="http://schemas.openxmlformats.org/drawingml/2006/table">
            <a:tbl>
              <a:tblPr/>
              <a:tblGrid>
                <a:gridCol w="3964320">
                  <a:extLst>
                    <a:ext uri="{9D8B030D-6E8A-4147-A177-3AD203B41FA5}">
                      <a16:colId xmlns:a16="http://schemas.microsoft.com/office/drawing/2014/main" val="20000"/>
                    </a:ext>
                  </a:extLst>
                </a:gridCol>
                <a:gridCol w="8495280">
                  <a:extLst>
                    <a:ext uri="{9D8B030D-6E8A-4147-A177-3AD203B41FA5}">
                      <a16:colId xmlns:a16="http://schemas.microsoft.com/office/drawing/2014/main" val="20001"/>
                    </a:ext>
                  </a:extLst>
                </a:gridCol>
              </a:tblGrid>
              <a:tr h="631080">
                <a:tc>
                  <a:txBody>
                    <a:bodyPr/>
                    <a:lstStyle/>
                    <a:p>
                      <a:pPr algn="ctr" defTabSz="914400">
                        <a:lnSpc>
                          <a:spcPct val="115000"/>
                        </a:lnSpc>
                      </a:pPr>
                      <a:r>
                        <a:rPr lang="ru-RU" sz="2100" b="1" strike="noStrike" spc="-1">
                          <a:solidFill>
                            <a:srgbClr val="000000"/>
                          </a:solidFill>
                          <a:latin typeface="Nimbus Roman"/>
                        </a:rPr>
                        <a:t>Нормативно — правовая</a:t>
                      </a:r>
                      <a:endParaRPr lang="ru-RU" sz="2100" b="0" strike="noStrike" spc="-1">
                        <a:solidFill>
                          <a:srgbClr val="000000"/>
                        </a:solidFill>
                        <a:latin typeface="Arial"/>
                      </a:endParaRPr>
                    </a:p>
                    <a:p>
                      <a:pPr algn="ctr" defTabSz="914400">
                        <a:lnSpc>
                          <a:spcPct val="115000"/>
                        </a:lnSpc>
                      </a:pPr>
                      <a:r>
                        <a:rPr lang="ru-RU" sz="2100" b="1" strike="noStrike" spc="-1">
                          <a:solidFill>
                            <a:srgbClr val="000000"/>
                          </a:solidFill>
                          <a:latin typeface="Nimbus Roman"/>
                        </a:rPr>
                        <a:t>база МП РФ</a:t>
                      </a:r>
                      <a:endParaRPr lang="ru-RU" sz="21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600" b="1" strike="noStrike" spc="-1">
                          <a:solidFill>
                            <a:srgbClr val="000000"/>
                          </a:solidFill>
                          <a:latin typeface="Nimbus Roman"/>
                        </a:rPr>
                        <a:t>Рекомендации по организации промежуточной аттестации</a:t>
                      </a:r>
                      <a:endParaRPr lang="ru-RU" sz="26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3088080">
                <a:tc>
                  <a:txBody>
                    <a:bodyPr/>
                    <a:lstStyle/>
                    <a:p>
                      <a:pPr marL="216000" indent="-216000" algn="just" defTabSz="914400">
                        <a:lnSpc>
                          <a:spcPct val="115000"/>
                        </a:lnSpc>
                        <a:spcBef>
                          <a:spcPts val="283"/>
                        </a:spcBef>
                        <a:spcAft>
                          <a:spcPts val="283"/>
                        </a:spcAft>
                        <a:buClr>
                          <a:srgbClr val="000000"/>
                        </a:buClr>
                        <a:buFont typeface="Symbol"/>
                        <a:buChar char=""/>
                      </a:pPr>
                      <a:r>
                        <a:rPr lang="ru-RU" sz="2200" b="0" strike="noStrike" spc="-1" dirty="0">
                          <a:solidFill>
                            <a:srgbClr val="000000"/>
                          </a:solidFill>
                          <a:latin typeface="Nimbus Roman"/>
                          <a:ea typeface="Tahoma"/>
                        </a:rPr>
                        <a:t>Федеральный Закон № 273 от 29.12.2012 года «Об образовании в Российской Федерации» (ст. 58)</a:t>
                      </a:r>
                      <a:endParaRPr lang="ru-RU" sz="22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200" b="0" strike="noStrike" spc="-1" dirty="0">
                          <a:solidFill>
                            <a:srgbClr val="000000"/>
                          </a:solidFill>
                          <a:latin typeface="Nimbus Roman"/>
                          <a:ea typeface="Tahoma"/>
                        </a:rPr>
                        <a:t>Приказы МП РФ от 04.04.2023 № 232/551, от 04.04.2023 №233/552 «Об утверждении Порядка проведения ГИА в 9,11 классах» </a:t>
                      </a:r>
                      <a:endParaRPr lang="ru-RU" sz="22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216000" indent="-216000" algn="just" defTabSz="914400">
                        <a:lnSpc>
                          <a:spcPct val="115000"/>
                        </a:lnSpc>
                        <a:spcBef>
                          <a:spcPts val="283"/>
                        </a:spcBef>
                        <a:spcAft>
                          <a:spcPts val="283"/>
                        </a:spcAft>
                        <a:buClr>
                          <a:srgbClr val="000000"/>
                        </a:buClr>
                        <a:buFont typeface="Symbol"/>
                        <a:buChar char=""/>
                      </a:pPr>
                      <a:r>
                        <a:rPr lang="ru-RU" sz="2300" b="1" u="sng" strike="noStrike" spc="-1" dirty="0">
                          <a:solidFill>
                            <a:srgbClr val="000000"/>
                          </a:solidFill>
                          <a:uFillTx/>
                          <a:latin typeface="Nimbus Roman"/>
                        </a:rPr>
                        <a:t>В случае,</a:t>
                      </a:r>
                      <a:r>
                        <a:rPr lang="ru-RU" sz="2300" b="0" strike="noStrike" spc="-1" dirty="0">
                          <a:solidFill>
                            <a:srgbClr val="000000"/>
                          </a:solidFill>
                          <a:latin typeface="Nimbus Roman"/>
                        </a:rPr>
                        <a:t> если ученик на промежуточной аттестации за контрольную работу получил отметку «2», то годовая отметка по предмету выставляется «2», ученик переводится «условно» в следующий класс</a:t>
                      </a:r>
                      <a:endParaRPr lang="ru-RU" sz="23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300" b="1" u="sng" strike="noStrike" spc="-1" dirty="0">
                          <a:solidFill>
                            <a:srgbClr val="000000"/>
                          </a:solidFill>
                          <a:uFillTx/>
                          <a:latin typeface="Nimbus Roman"/>
                        </a:rPr>
                        <a:t>В случае,</a:t>
                      </a:r>
                      <a:r>
                        <a:rPr lang="ru-RU" sz="2300" b="0" strike="noStrike" spc="-1" dirty="0">
                          <a:solidFill>
                            <a:srgbClr val="000000"/>
                          </a:solidFill>
                          <a:latin typeface="Nimbus Roman"/>
                        </a:rPr>
                        <a:t> если ученик получил положительную отметку на промежуточной аттестации, то годовая отметка по предмету выставляется с учетом четвертных, полугодовых и отметки за промежуточную аттестацию, согласно Положению ОУ.</a:t>
                      </a:r>
                      <a:endParaRPr lang="ru-RU" sz="23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300" b="1" u="sng" strike="noStrike" spc="-1" dirty="0">
                          <a:solidFill>
                            <a:srgbClr val="000000"/>
                          </a:solidFill>
                          <a:uFillTx/>
                          <a:latin typeface="Nimbus Roman"/>
                        </a:rPr>
                        <a:t>По окончании учебного года</a:t>
                      </a:r>
                      <a:r>
                        <a:rPr lang="ru-RU" sz="2300" b="0" strike="noStrike" spc="-1" dirty="0">
                          <a:solidFill>
                            <a:srgbClr val="000000"/>
                          </a:solidFill>
                          <a:latin typeface="Nimbus Roman"/>
                        </a:rPr>
                        <a:t> с учетом результатов промежуточной аттестации проводится педагогический совет и издаются приказы «О допуске к ГИА учащихся 9, 11 классов», «О переводе учащихся 1-8, 10 классов»</a:t>
                      </a:r>
                      <a:endParaRPr lang="ru-RU" sz="23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128" name="Таблица 127"/>
          <p:cNvGraphicFramePr/>
          <p:nvPr>
            <p:extLst>
              <p:ext uri="{D42A27DB-BD31-4B8C-83A1-F6EECF244321}">
                <p14:modId xmlns:p14="http://schemas.microsoft.com/office/powerpoint/2010/main" val="2978925704"/>
              </p:ext>
            </p:extLst>
          </p:nvPr>
        </p:nvGraphicFramePr>
        <p:xfrm>
          <a:off x="331560" y="777751"/>
          <a:ext cx="12680640" cy="6071429"/>
        </p:xfrm>
        <a:graphic>
          <a:graphicData uri="http://schemas.openxmlformats.org/drawingml/2006/table">
            <a:tbl>
              <a:tblPr/>
              <a:tblGrid>
                <a:gridCol w="4034520">
                  <a:extLst>
                    <a:ext uri="{9D8B030D-6E8A-4147-A177-3AD203B41FA5}">
                      <a16:colId xmlns:a16="http://schemas.microsoft.com/office/drawing/2014/main" val="20000"/>
                    </a:ext>
                  </a:extLst>
                </a:gridCol>
                <a:gridCol w="8646120">
                  <a:extLst>
                    <a:ext uri="{9D8B030D-6E8A-4147-A177-3AD203B41FA5}">
                      <a16:colId xmlns:a16="http://schemas.microsoft.com/office/drawing/2014/main" val="20001"/>
                    </a:ext>
                  </a:extLst>
                </a:gridCol>
              </a:tblGrid>
              <a:tr h="843169">
                <a:tc>
                  <a:txBody>
                    <a:bodyPr/>
                    <a:lstStyle/>
                    <a:p>
                      <a:pPr algn="ctr" defTabSz="914400">
                        <a:lnSpc>
                          <a:spcPct val="115000"/>
                        </a:lnSpc>
                      </a:pPr>
                      <a:r>
                        <a:rPr lang="ru-RU" sz="2100" b="1" strike="noStrike" spc="-1">
                          <a:solidFill>
                            <a:srgbClr val="000000"/>
                          </a:solidFill>
                          <a:latin typeface="Nimbus Roman"/>
                        </a:rPr>
                        <a:t>Нормативно — правовая</a:t>
                      </a:r>
                      <a:endParaRPr lang="ru-RU" sz="2100" b="0" strike="noStrike" spc="-1">
                        <a:solidFill>
                          <a:srgbClr val="000000"/>
                        </a:solidFill>
                        <a:latin typeface="Arial"/>
                      </a:endParaRPr>
                    </a:p>
                    <a:p>
                      <a:pPr algn="ctr" defTabSz="914400">
                        <a:lnSpc>
                          <a:spcPct val="115000"/>
                        </a:lnSpc>
                      </a:pPr>
                      <a:r>
                        <a:rPr lang="ru-RU" sz="2100" b="1" strike="noStrike" spc="-1">
                          <a:solidFill>
                            <a:srgbClr val="000000"/>
                          </a:solidFill>
                          <a:latin typeface="Nimbus Roman"/>
                        </a:rPr>
                        <a:t>база МП РФ</a:t>
                      </a:r>
                      <a:endParaRPr lang="ru-RU" sz="21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600" b="1" strike="noStrike" spc="-1">
                          <a:solidFill>
                            <a:srgbClr val="000000"/>
                          </a:solidFill>
                          <a:latin typeface="Nimbus Roman"/>
                        </a:rPr>
                        <a:t>Рекомендации по организации промежуточной аттестации</a:t>
                      </a:r>
                      <a:endParaRPr lang="ru-RU" sz="26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5068637">
                <a:tc>
                  <a:txBody>
                    <a:bodyPr/>
                    <a:lstStyle/>
                    <a:p>
                      <a:pPr marL="216000" indent="-216000" algn="just" defTabSz="914400">
                        <a:lnSpc>
                          <a:spcPct val="115000"/>
                        </a:lnSpc>
                        <a:spcBef>
                          <a:spcPts val="283"/>
                        </a:spcBef>
                        <a:spcAft>
                          <a:spcPts val="283"/>
                        </a:spcAft>
                        <a:buClr>
                          <a:srgbClr val="000000"/>
                        </a:buClr>
                        <a:buFont typeface="Symbol"/>
                        <a:buChar char=""/>
                      </a:pPr>
                      <a:r>
                        <a:rPr lang="ru-RU" sz="2200" b="0" strike="noStrike" spc="-1" dirty="0">
                          <a:solidFill>
                            <a:srgbClr val="000000"/>
                          </a:solidFill>
                          <a:latin typeface="Nimbus Roman"/>
                          <a:ea typeface="Tahoma"/>
                        </a:rPr>
                        <a:t>Федеральный Закон № 273 от 29.12.2012 года «Об образовании в Российской Федерации» (ст. 58)</a:t>
                      </a:r>
                      <a:endParaRPr lang="ru-RU" sz="22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200" b="0" strike="noStrike" spc="-1" dirty="0">
                          <a:solidFill>
                            <a:srgbClr val="000000"/>
                          </a:solidFill>
                          <a:latin typeface="Nimbus Roman"/>
                          <a:ea typeface="Tahoma"/>
                        </a:rPr>
                        <a:t>Приказы МП РФ от 04.04.2023 № 232/551, от 04.04.2023 №233/552 «Об утверждении Порядка проведения ГИА в 9,11 классах» </a:t>
                      </a:r>
                      <a:endParaRPr lang="ru-RU" sz="22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216000" indent="-216000" algn="just" defTabSz="914400">
                        <a:lnSpc>
                          <a:spcPct val="115000"/>
                        </a:lnSpc>
                        <a:spcBef>
                          <a:spcPts val="283"/>
                        </a:spcBef>
                        <a:spcAft>
                          <a:spcPts val="283"/>
                        </a:spcAft>
                        <a:buClr>
                          <a:srgbClr val="000000"/>
                        </a:buClr>
                        <a:buFont typeface="Symbol"/>
                        <a:buChar char=""/>
                      </a:pPr>
                      <a:r>
                        <a:rPr lang="ru-RU" sz="2200" b="0" strike="noStrike" spc="-1" dirty="0">
                          <a:solidFill>
                            <a:srgbClr val="000000"/>
                          </a:solidFill>
                          <a:latin typeface="Nimbus Roman"/>
                          <a:ea typeface="Tahoma"/>
                        </a:rPr>
                        <a:t>В приказе и протоколе педагогического совета прописывается </a:t>
                      </a:r>
                      <a:r>
                        <a:rPr lang="ru-RU" sz="2200" b="0" strike="noStrike" spc="-1" dirty="0" err="1">
                          <a:solidFill>
                            <a:srgbClr val="000000"/>
                          </a:solidFill>
                          <a:latin typeface="Nimbus Roman"/>
                          <a:ea typeface="Tahoma"/>
                        </a:rPr>
                        <a:t>посписочный</a:t>
                      </a:r>
                      <a:r>
                        <a:rPr lang="ru-RU" sz="2200" b="0" strike="noStrike" spc="-1" dirty="0">
                          <a:solidFill>
                            <a:srgbClr val="000000"/>
                          </a:solidFill>
                          <a:latin typeface="Nimbus Roman"/>
                          <a:ea typeface="Tahoma"/>
                        </a:rPr>
                        <a:t> состав учащихся (в родительном падеже)</a:t>
                      </a:r>
                      <a:endParaRPr lang="ru-RU" sz="2200" b="0" strike="noStrike" spc="-1" dirty="0">
                        <a:solidFill>
                          <a:srgbClr val="000000"/>
                        </a:solidFill>
                        <a:latin typeface="Arial"/>
                      </a:endParaRPr>
                    </a:p>
                    <a:p>
                      <a:pPr marL="0" indent="0" algn="just" defTabSz="914400">
                        <a:lnSpc>
                          <a:spcPct val="115000"/>
                        </a:lnSpc>
                        <a:spcBef>
                          <a:spcPts val="283"/>
                        </a:spcBef>
                        <a:spcAft>
                          <a:spcPts val="283"/>
                        </a:spcAft>
                        <a:buClr>
                          <a:srgbClr val="000000"/>
                        </a:buClr>
                        <a:buFont typeface="Symbol"/>
                        <a:buNone/>
                      </a:pPr>
                      <a:endParaRPr lang="ru-RU" sz="22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200" b="0" strike="noStrike" spc="-1" dirty="0">
                          <a:solidFill>
                            <a:srgbClr val="000000"/>
                          </a:solidFill>
                          <a:latin typeface="Nimbus Roman"/>
                          <a:ea typeface="Tahoma"/>
                        </a:rPr>
                        <a:t>По итогам промежуточной аттестации должны быть подготовлены следующие документы:</a:t>
                      </a:r>
                      <a:endParaRPr lang="ru-RU" sz="22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200" b="0" strike="noStrike" spc="-1" dirty="0">
                          <a:solidFill>
                            <a:srgbClr val="000000"/>
                          </a:solidFill>
                          <a:latin typeface="Nimbus Roman"/>
                          <a:ea typeface="Tahoma"/>
                        </a:rPr>
                        <a:t>Контрольно-измерительные материалы</a:t>
                      </a:r>
                      <a:endParaRPr lang="ru-RU" sz="22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200" b="0" strike="noStrike" spc="-1" dirty="0">
                          <a:solidFill>
                            <a:srgbClr val="000000"/>
                          </a:solidFill>
                          <a:latin typeface="Nimbus Roman"/>
                          <a:ea typeface="Tahoma"/>
                        </a:rPr>
                        <a:t>Протоколы экзаменов по предметам  </a:t>
                      </a:r>
                      <a:endParaRPr lang="ru-RU" sz="22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200" b="0" strike="noStrike" spc="-1" dirty="0">
                          <a:solidFill>
                            <a:srgbClr val="000000"/>
                          </a:solidFill>
                          <a:latin typeface="Nimbus Roman"/>
                          <a:ea typeface="Tahoma"/>
                        </a:rPr>
                        <a:t>Приказ «Об итогах промежуточной аттестации»</a:t>
                      </a:r>
                      <a:endParaRPr lang="ru-RU" sz="22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200" b="0" strike="noStrike" spc="-1" dirty="0">
                          <a:solidFill>
                            <a:srgbClr val="000000"/>
                          </a:solidFill>
                          <a:latin typeface="Nimbus Roman"/>
                          <a:ea typeface="Tahoma"/>
                        </a:rPr>
                        <a:t>Протоколы педагогического совета и приказы «О переводе учащихся 1-8, 10 классов», «О допуске к ГИА учащихся 9, 11 классов»</a:t>
                      </a:r>
                      <a:endParaRPr lang="ru-RU" sz="22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7" name="Прямоугольник 177"/>
          <p:cNvSpPr/>
          <p:nvPr/>
        </p:nvSpPr>
        <p:spPr>
          <a:xfrm>
            <a:off x="1374120" y="10728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ru-RU" sz="1800" b="0" strike="noStrike" spc="-1">
              <a:solidFill>
                <a:srgbClr val="000000"/>
              </a:solidFill>
              <a:latin typeface="Arial"/>
            </a:endParaRPr>
          </a:p>
        </p:txBody>
      </p:sp>
      <p:graphicFrame>
        <p:nvGraphicFramePr>
          <p:cNvPr id="178" name="Таблица 178"/>
          <p:cNvGraphicFramePr/>
          <p:nvPr>
            <p:extLst>
              <p:ext uri="{D42A27DB-BD31-4B8C-83A1-F6EECF244321}">
                <p14:modId xmlns:p14="http://schemas.microsoft.com/office/powerpoint/2010/main" val="2208206083"/>
              </p:ext>
            </p:extLst>
          </p:nvPr>
        </p:nvGraphicFramePr>
        <p:xfrm>
          <a:off x="371880" y="930600"/>
          <a:ext cx="12851640" cy="5974080"/>
        </p:xfrm>
        <a:graphic>
          <a:graphicData uri="http://schemas.openxmlformats.org/drawingml/2006/table">
            <a:tbl>
              <a:tblPr/>
              <a:tblGrid>
                <a:gridCol w="4866120">
                  <a:extLst>
                    <a:ext uri="{9D8B030D-6E8A-4147-A177-3AD203B41FA5}">
                      <a16:colId xmlns:a16="http://schemas.microsoft.com/office/drawing/2014/main" val="20000"/>
                    </a:ext>
                  </a:extLst>
                </a:gridCol>
                <a:gridCol w="7985520">
                  <a:extLst>
                    <a:ext uri="{9D8B030D-6E8A-4147-A177-3AD203B41FA5}">
                      <a16:colId xmlns:a16="http://schemas.microsoft.com/office/drawing/2014/main" val="20001"/>
                    </a:ext>
                  </a:extLst>
                </a:gridCol>
              </a:tblGrid>
              <a:tr h="364680">
                <a:tc>
                  <a:txBody>
                    <a:bodyPr/>
                    <a:lstStyle/>
                    <a:p>
                      <a:pPr algn="ctr" defTabSz="914400">
                        <a:lnSpc>
                          <a:spcPct val="100000"/>
                        </a:lnSpc>
                      </a:pPr>
                      <a:r>
                        <a:rPr lang="ru-RU" sz="2000" b="1" u="sng" strike="noStrike" spc="-1">
                          <a:solidFill>
                            <a:srgbClr val="000000"/>
                          </a:solidFill>
                          <a:uFillTx/>
                          <a:latin typeface="Nimbus Roman"/>
                        </a:rPr>
                        <a:t>При положительных результатах</a:t>
                      </a:r>
                      <a:r>
                        <a:rPr lang="ru-RU" sz="2000" b="0" strike="noStrike" spc="-1">
                          <a:solidFill>
                            <a:srgbClr val="000000"/>
                          </a:solidFill>
                          <a:latin typeface="Nimbus Roman"/>
                        </a:rPr>
                        <a:t> промежуточной аттестации</a:t>
                      </a:r>
                      <a:endParaRPr lang="ru-RU" sz="20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00000"/>
                        </a:lnSpc>
                      </a:pPr>
                      <a:r>
                        <a:rPr lang="ru-RU" sz="2000" b="1" u="sng" strike="noStrike" spc="-1">
                          <a:solidFill>
                            <a:srgbClr val="000000"/>
                          </a:solidFill>
                          <a:uFillTx/>
                          <a:latin typeface="Nimbus Roman"/>
                        </a:rPr>
                        <a:t>При отрицательных результатах</a:t>
                      </a:r>
                      <a:r>
                        <a:rPr lang="ru-RU" sz="2000" b="0" strike="noStrike" spc="-1">
                          <a:solidFill>
                            <a:srgbClr val="000000"/>
                          </a:solidFill>
                          <a:latin typeface="Nimbus Roman"/>
                        </a:rPr>
                        <a:t> промежуточной аттестации</a:t>
                      </a:r>
                      <a:endParaRPr lang="ru-RU" sz="20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0"/>
                  </a:ext>
                </a:extLst>
              </a:tr>
              <a:tr h="364680">
                <a:tc>
                  <a:txBody>
                    <a:bodyPr/>
                    <a:lstStyle/>
                    <a:p>
                      <a:pPr marL="216000" indent="-216000" algn="l" defTabSz="914400" rtl="0" eaLnBrk="1" latinLnBrk="0" hangingPunct="1">
                        <a:lnSpc>
                          <a:spcPct val="100000"/>
                        </a:lnSpc>
                        <a:buClr>
                          <a:srgbClr val="000000"/>
                        </a:buClr>
                        <a:buFont typeface="Symbol"/>
                        <a:buChar char=""/>
                      </a:pPr>
                      <a:r>
                        <a:rPr lang="ru-RU" sz="2000" b="0" strike="noStrike" kern="1200" spc="-1" dirty="0">
                          <a:solidFill>
                            <a:srgbClr val="000000"/>
                          </a:solidFill>
                          <a:latin typeface="Nimbus Roman"/>
                          <a:ea typeface="+mn-ea"/>
                          <a:cs typeface="+mn-cs"/>
                        </a:rPr>
                        <a:t>Протокол педсовета</a:t>
                      </a:r>
                    </a:p>
                    <a:p>
                      <a:pPr marL="216000" indent="-216000" algn="l" defTabSz="914400" rtl="0" eaLnBrk="1" latinLnBrk="0" hangingPunct="1">
                        <a:lnSpc>
                          <a:spcPct val="100000"/>
                        </a:lnSpc>
                        <a:buClr>
                          <a:srgbClr val="000000"/>
                        </a:buClr>
                        <a:buFont typeface="Symbol"/>
                        <a:buChar char=""/>
                      </a:pPr>
                      <a:r>
                        <a:rPr lang="ru-RU" sz="2000" b="0" strike="noStrike" kern="1200" spc="-1" dirty="0">
                          <a:solidFill>
                            <a:srgbClr val="000000"/>
                          </a:solidFill>
                          <a:latin typeface="Nimbus Roman"/>
                          <a:ea typeface="+mn-ea"/>
                          <a:cs typeface="+mn-cs"/>
                        </a:rPr>
                        <a:t>Приказ «О переводе учащихся (на основании решения педсовета)</a:t>
                      </a:r>
                    </a:p>
                    <a:p>
                      <a:pPr marL="216000" indent="-216000" algn="l" defTabSz="914400" rtl="0" eaLnBrk="1" latinLnBrk="0" hangingPunct="1">
                        <a:lnSpc>
                          <a:spcPct val="100000"/>
                        </a:lnSpc>
                        <a:buClr>
                          <a:srgbClr val="000000"/>
                        </a:buClr>
                        <a:buFont typeface="Symbol"/>
                        <a:buChar char=""/>
                      </a:pPr>
                      <a:r>
                        <a:rPr lang="ru-RU" sz="2000" b="0" strike="noStrike" kern="1200" spc="-1" dirty="0">
                          <a:solidFill>
                            <a:srgbClr val="000000"/>
                          </a:solidFill>
                          <a:latin typeface="Nimbus Roman"/>
                          <a:ea typeface="+mn-ea"/>
                          <a:cs typeface="+mn-cs"/>
                        </a:rPr>
                        <a:t>Запись решения педсовета:</a:t>
                      </a:r>
                    </a:p>
                    <a:p>
                      <a:pPr marL="715963" indent="-268288" defTabSz="914400">
                        <a:lnSpc>
                          <a:spcPct val="100000"/>
                        </a:lnSpc>
                        <a:buClr>
                          <a:srgbClr val="000000"/>
                        </a:buClr>
                        <a:buFont typeface="Symbol" panose="05050102010706020507" pitchFamily="18" charset="2"/>
                        <a:buChar char="-"/>
                      </a:pPr>
                      <a:r>
                        <a:rPr lang="ru-RU" sz="2000" b="0" strike="noStrike" spc="-1" dirty="0">
                          <a:solidFill>
                            <a:srgbClr val="000000"/>
                          </a:solidFill>
                          <a:latin typeface="Nimbus Roman"/>
                        </a:rPr>
                        <a:t>в сводной ведомости электронного журнала</a:t>
                      </a:r>
                      <a:endParaRPr lang="ru-RU" sz="2000" b="0" strike="noStrike" spc="-1" dirty="0">
                        <a:solidFill>
                          <a:srgbClr val="000000"/>
                        </a:solidFill>
                        <a:latin typeface="Arial"/>
                      </a:endParaRPr>
                    </a:p>
                    <a:p>
                      <a:pPr marL="715963" indent="-268288" defTabSz="914400">
                        <a:lnSpc>
                          <a:spcPct val="100000"/>
                        </a:lnSpc>
                        <a:buClr>
                          <a:srgbClr val="000000"/>
                        </a:buClr>
                        <a:buFont typeface="Symbol" panose="05050102010706020507" pitchFamily="18" charset="2"/>
                        <a:buChar char="-"/>
                      </a:pPr>
                      <a:r>
                        <a:rPr lang="ru-RU" sz="2000" b="0" strike="noStrike" spc="-1" dirty="0">
                          <a:solidFill>
                            <a:srgbClr val="000000"/>
                          </a:solidFill>
                          <a:latin typeface="Nimbus Roman"/>
                        </a:rPr>
                        <a:t>в личном деле ученика</a:t>
                      </a:r>
                      <a:endParaRPr lang="ru-RU" sz="20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marL="216000" indent="-216000" defTabSz="914400">
                        <a:lnSpc>
                          <a:spcPct val="100000"/>
                        </a:lnSpc>
                        <a:buClr>
                          <a:srgbClr val="000000"/>
                        </a:buClr>
                        <a:buFont typeface="Symbol"/>
                        <a:buChar char=""/>
                      </a:pPr>
                      <a:r>
                        <a:rPr lang="ru-RU" sz="2000" b="0" strike="noStrike" spc="-1" dirty="0">
                          <a:solidFill>
                            <a:srgbClr val="000000"/>
                          </a:solidFill>
                          <a:latin typeface="Nimbus Roman"/>
                        </a:rPr>
                        <a:t>Приказ «О создании комиссии для проведения промежуточной аттестации»</a:t>
                      </a:r>
                      <a:endParaRPr lang="ru-RU" sz="2000" b="0" strike="noStrike" spc="-1" dirty="0">
                        <a:solidFill>
                          <a:srgbClr val="000000"/>
                        </a:solidFill>
                        <a:latin typeface="Arial"/>
                      </a:endParaRPr>
                    </a:p>
                    <a:p>
                      <a:pPr marL="216000" indent="-216000" defTabSz="914400">
                        <a:lnSpc>
                          <a:spcPct val="100000"/>
                        </a:lnSpc>
                        <a:buClr>
                          <a:srgbClr val="000000"/>
                        </a:buClr>
                        <a:buFont typeface="Symbol"/>
                        <a:buChar char=""/>
                      </a:pPr>
                      <a:r>
                        <a:rPr lang="ru-RU" sz="2000" b="0" strike="noStrike" spc="-1" dirty="0">
                          <a:solidFill>
                            <a:srgbClr val="000000"/>
                          </a:solidFill>
                          <a:latin typeface="Nimbus Roman"/>
                        </a:rPr>
                        <a:t>График консультации и расписания экзаменов (согласованное с родителями)</a:t>
                      </a:r>
                      <a:endParaRPr lang="ru-RU" sz="2000" b="0" strike="noStrike" spc="-1" dirty="0">
                        <a:solidFill>
                          <a:srgbClr val="000000"/>
                        </a:solidFill>
                        <a:latin typeface="Arial"/>
                      </a:endParaRPr>
                    </a:p>
                    <a:p>
                      <a:pPr marL="216000" indent="-216000" defTabSz="914400">
                        <a:lnSpc>
                          <a:spcPct val="100000"/>
                        </a:lnSpc>
                        <a:buClr>
                          <a:srgbClr val="000000"/>
                        </a:buClr>
                        <a:buFont typeface="Symbol"/>
                        <a:buChar char=""/>
                      </a:pPr>
                      <a:r>
                        <a:rPr lang="ru-RU" sz="2000" b="0" strike="noStrike" spc="-1" dirty="0" err="1">
                          <a:solidFill>
                            <a:srgbClr val="000000"/>
                          </a:solidFill>
                          <a:latin typeface="Nimbus Roman"/>
                        </a:rPr>
                        <a:t>КИМы</a:t>
                      </a:r>
                      <a:endParaRPr lang="ru-RU" sz="2000" b="0" strike="noStrike" spc="-1" dirty="0">
                        <a:solidFill>
                          <a:srgbClr val="000000"/>
                        </a:solidFill>
                        <a:latin typeface="Arial"/>
                      </a:endParaRPr>
                    </a:p>
                    <a:p>
                      <a:pPr marL="216000" indent="-216000" defTabSz="914400">
                        <a:lnSpc>
                          <a:spcPct val="100000"/>
                        </a:lnSpc>
                        <a:buClr>
                          <a:srgbClr val="000000"/>
                        </a:buClr>
                        <a:buFont typeface="Symbol"/>
                        <a:buChar char=""/>
                      </a:pPr>
                      <a:r>
                        <a:rPr lang="ru-RU" sz="2000" b="0" strike="noStrike" spc="-1" dirty="0">
                          <a:solidFill>
                            <a:srgbClr val="000000"/>
                          </a:solidFill>
                          <a:latin typeface="Nimbus Roman"/>
                        </a:rPr>
                        <a:t>Работы учащихся</a:t>
                      </a:r>
                      <a:endParaRPr lang="ru-RU" sz="2000" b="0" strike="noStrike" spc="-1" dirty="0">
                        <a:solidFill>
                          <a:srgbClr val="000000"/>
                        </a:solidFill>
                        <a:latin typeface="Arial"/>
                      </a:endParaRPr>
                    </a:p>
                    <a:p>
                      <a:pPr marL="216000" indent="-216000" defTabSz="914400">
                        <a:lnSpc>
                          <a:spcPct val="100000"/>
                        </a:lnSpc>
                        <a:buClr>
                          <a:srgbClr val="000000"/>
                        </a:buClr>
                        <a:buFont typeface="Symbol"/>
                        <a:buChar char=""/>
                      </a:pPr>
                      <a:r>
                        <a:rPr lang="ru-RU" sz="2000" b="0" strike="noStrike" spc="-1" dirty="0">
                          <a:solidFill>
                            <a:srgbClr val="000000"/>
                          </a:solidFill>
                          <a:latin typeface="Nimbus Roman"/>
                        </a:rPr>
                        <a:t>Протоколы по предметам</a:t>
                      </a:r>
                      <a:endParaRPr lang="ru-RU" sz="2000" b="0" strike="noStrike" spc="-1" dirty="0">
                        <a:solidFill>
                          <a:srgbClr val="000000"/>
                        </a:solidFill>
                        <a:latin typeface="Arial"/>
                      </a:endParaRPr>
                    </a:p>
                    <a:p>
                      <a:pPr marL="216000" indent="-216000" defTabSz="914400">
                        <a:lnSpc>
                          <a:spcPct val="100000"/>
                        </a:lnSpc>
                        <a:buClr>
                          <a:srgbClr val="000000"/>
                        </a:buClr>
                        <a:buFont typeface="Symbol"/>
                        <a:buChar char=""/>
                      </a:pPr>
                      <a:r>
                        <a:rPr lang="ru-RU" sz="2000" b="0" strike="noStrike" spc="-1" dirty="0">
                          <a:solidFill>
                            <a:srgbClr val="000000"/>
                          </a:solidFill>
                          <a:latin typeface="Nimbus Roman"/>
                        </a:rPr>
                        <a:t>Протокол педсовета «Об итогах промежуточной аттестации»</a:t>
                      </a:r>
                      <a:endParaRPr lang="ru-RU" sz="2000" b="0" strike="noStrike" spc="-1" dirty="0">
                        <a:solidFill>
                          <a:srgbClr val="000000"/>
                        </a:solidFill>
                        <a:latin typeface="Arial"/>
                      </a:endParaRPr>
                    </a:p>
                    <a:p>
                      <a:pPr marL="216000" indent="-216000" defTabSz="914400">
                        <a:lnSpc>
                          <a:spcPct val="100000"/>
                        </a:lnSpc>
                        <a:buClr>
                          <a:srgbClr val="000000"/>
                        </a:buClr>
                        <a:buFont typeface="Symbol"/>
                        <a:buChar char=""/>
                      </a:pPr>
                      <a:r>
                        <a:rPr lang="ru-RU" sz="2000" b="0" strike="noStrike" spc="-1" dirty="0">
                          <a:solidFill>
                            <a:srgbClr val="000000"/>
                          </a:solidFill>
                          <a:latin typeface="Nimbus Roman"/>
                        </a:rPr>
                        <a:t>Приказ (на основании решения педсовета): </a:t>
                      </a:r>
                      <a:endParaRPr lang="ru-RU" sz="2000" b="0" strike="noStrike" spc="-1" dirty="0">
                        <a:solidFill>
                          <a:srgbClr val="000000"/>
                        </a:solidFill>
                        <a:latin typeface="Arial"/>
                      </a:endParaRPr>
                    </a:p>
                    <a:p>
                      <a:pPr marL="268288" indent="0" defTabSz="914400">
                        <a:lnSpc>
                          <a:spcPct val="100000"/>
                        </a:lnSpc>
                        <a:tabLst>
                          <a:tab pos="625475" algn="l"/>
                        </a:tabLst>
                      </a:pPr>
                      <a:r>
                        <a:rPr lang="ru-RU" sz="2000" b="0" strike="noStrike" spc="-1" dirty="0">
                          <a:solidFill>
                            <a:srgbClr val="000000"/>
                          </a:solidFill>
                          <a:latin typeface="Nimbus Roman"/>
                        </a:rPr>
                        <a:t>- перевод в следующий класс</a:t>
                      </a:r>
                      <a:endParaRPr lang="ru-RU" sz="2000" b="0" strike="noStrike" spc="-1" dirty="0">
                        <a:solidFill>
                          <a:srgbClr val="000000"/>
                        </a:solidFill>
                        <a:latin typeface="Arial"/>
                      </a:endParaRPr>
                    </a:p>
                    <a:p>
                      <a:pPr marL="268288" indent="0" defTabSz="914400">
                        <a:lnSpc>
                          <a:spcPct val="100000"/>
                        </a:lnSpc>
                        <a:tabLst>
                          <a:tab pos="625475" algn="l"/>
                        </a:tabLst>
                      </a:pPr>
                      <a:r>
                        <a:rPr lang="ru-RU" sz="2000" b="0" strike="noStrike" spc="-1" dirty="0">
                          <a:solidFill>
                            <a:srgbClr val="000000"/>
                          </a:solidFill>
                          <a:latin typeface="Nimbus Roman"/>
                        </a:rPr>
                        <a:t>- повторный год обучения (с согласия родителей)</a:t>
                      </a:r>
                      <a:endParaRPr lang="ru-RU" sz="2000" b="0" strike="noStrike" spc="-1" dirty="0">
                        <a:solidFill>
                          <a:srgbClr val="000000"/>
                        </a:solidFill>
                        <a:latin typeface="Arial"/>
                      </a:endParaRPr>
                    </a:p>
                    <a:p>
                      <a:pPr marL="268288" indent="0" defTabSz="914400">
                        <a:lnSpc>
                          <a:spcPct val="100000"/>
                        </a:lnSpc>
                        <a:tabLst>
                          <a:tab pos="625475" algn="l"/>
                        </a:tabLst>
                      </a:pPr>
                      <a:r>
                        <a:rPr lang="ru-RU" sz="2000" b="0" strike="noStrike" spc="-1" dirty="0">
                          <a:solidFill>
                            <a:srgbClr val="000000"/>
                          </a:solidFill>
                          <a:latin typeface="Nimbus Roman"/>
                        </a:rPr>
                        <a:t>- перевод в СКОШ (заявление родителей, рекомендация ПМПК)</a:t>
                      </a:r>
                      <a:endParaRPr lang="ru-RU" sz="2000" b="0" strike="noStrike" spc="-1" dirty="0">
                        <a:solidFill>
                          <a:srgbClr val="000000"/>
                        </a:solidFill>
                        <a:latin typeface="Arial"/>
                      </a:endParaRPr>
                    </a:p>
                    <a:p>
                      <a:pPr marL="268288" indent="0" defTabSz="914400">
                        <a:lnSpc>
                          <a:spcPct val="100000"/>
                        </a:lnSpc>
                        <a:tabLst>
                          <a:tab pos="625475" algn="l"/>
                        </a:tabLst>
                      </a:pPr>
                      <a:r>
                        <a:rPr lang="ru-RU" sz="2000" b="0" strike="noStrike" spc="-1" dirty="0">
                          <a:solidFill>
                            <a:srgbClr val="000000"/>
                          </a:solidFill>
                          <a:latin typeface="Nimbus Roman"/>
                        </a:rPr>
                        <a:t>- перевод на ИУП (с согласия родителей)</a:t>
                      </a:r>
                      <a:endParaRPr lang="ru-RU" sz="2000" b="0" strike="noStrike" spc="-1" dirty="0">
                        <a:solidFill>
                          <a:srgbClr val="000000"/>
                        </a:solidFill>
                        <a:latin typeface="Arial"/>
                      </a:endParaRPr>
                    </a:p>
                    <a:p>
                      <a:pPr defTabSz="914400">
                        <a:lnSpc>
                          <a:spcPct val="100000"/>
                        </a:lnSpc>
                        <a:tabLst>
                          <a:tab pos="0" algn="l"/>
                        </a:tabLst>
                      </a:pPr>
                      <a:endParaRPr lang="ru-RU" sz="2000" b="0" strike="noStrike" spc="-1" dirty="0">
                        <a:solidFill>
                          <a:srgbClr val="000000"/>
                        </a:solidFill>
                        <a:latin typeface="Arial"/>
                      </a:endParaRPr>
                    </a:p>
                    <a:p>
                      <a:pPr marL="216000" indent="-216000" algn="l" defTabSz="914400" rtl="0" eaLnBrk="1" latinLnBrk="0" hangingPunct="1">
                        <a:lnSpc>
                          <a:spcPct val="100000"/>
                        </a:lnSpc>
                        <a:buClr>
                          <a:srgbClr val="000000"/>
                        </a:buClr>
                        <a:buFont typeface="Symbol"/>
                        <a:buChar char=""/>
                        <a:tabLst>
                          <a:tab pos="0" algn="l"/>
                        </a:tabLst>
                      </a:pPr>
                      <a:r>
                        <a:rPr lang="ru-RU" sz="2000" b="0" strike="noStrike" kern="1200" spc="-1" dirty="0">
                          <a:solidFill>
                            <a:srgbClr val="000000"/>
                          </a:solidFill>
                          <a:latin typeface="Nimbus Roman"/>
                          <a:ea typeface="+mn-ea"/>
                          <a:cs typeface="+mn-cs"/>
                        </a:rPr>
                        <a:t>Запись решения педсовета:</a:t>
                      </a:r>
                    </a:p>
                    <a:p>
                      <a:pPr marL="268288" indent="0" defTabSz="914400">
                        <a:lnSpc>
                          <a:spcPct val="100000"/>
                        </a:lnSpc>
                        <a:tabLst>
                          <a:tab pos="268288" algn="l"/>
                        </a:tabLst>
                      </a:pPr>
                      <a:r>
                        <a:rPr lang="ru-RU" sz="2000" b="0" strike="noStrike" spc="-1" dirty="0">
                          <a:solidFill>
                            <a:srgbClr val="000000"/>
                          </a:solidFill>
                          <a:latin typeface="Nimbus Roman"/>
                          <a:ea typeface="Tahoma"/>
                        </a:rPr>
                        <a:t>- в сводной ведомости электронного журнала</a:t>
                      </a:r>
                      <a:endParaRPr lang="ru-RU" sz="2000" b="0" strike="noStrike" spc="-1" dirty="0">
                        <a:solidFill>
                          <a:srgbClr val="000000"/>
                        </a:solidFill>
                        <a:latin typeface="Arial"/>
                      </a:endParaRPr>
                    </a:p>
                    <a:p>
                      <a:pPr marL="268288" indent="0" defTabSz="914400">
                        <a:lnSpc>
                          <a:spcPct val="100000"/>
                        </a:lnSpc>
                        <a:tabLst>
                          <a:tab pos="268288" algn="l"/>
                        </a:tabLst>
                      </a:pPr>
                      <a:r>
                        <a:rPr lang="ru-RU" sz="2000" b="0" strike="noStrike" spc="-1" dirty="0">
                          <a:solidFill>
                            <a:srgbClr val="000000"/>
                          </a:solidFill>
                          <a:latin typeface="Nimbus Roman"/>
                          <a:ea typeface="Tahoma"/>
                        </a:rPr>
                        <a:t>- в личном деле ученика</a:t>
                      </a:r>
                      <a:endParaRPr lang="ru-RU" sz="20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1"/>
                  </a:ext>
                </a:extLst>
              </a:tr>
            </a:tbl>
          </a:graphicData>
        </a:graphic>
      </p:graphicFrame>
      <p:sp>
        <p:nvSpPr>
          <p:cNvPr id="179" name="Прямоугольник 3"/>
          <p:cNvSpPr/>
          <p:nvPr/>
        </p:nvSpPr>
        <p:spPr>
          <a:xfrm>
            <a:off x="1364040" y="21456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600" b="1" strike="noStrike" spc="-1">
                <a:solidFill>
                  <a:srgbClr val="000000"/>
                </a:solidFill>
                <a:latin typeface="Nimbus Roman"/>
              </a:rPr>
              <a:t>Решения по итогам промежуточной аттестации (октябрь)</a:t>
            </a:r>
            <a:endParaRPr lang="ru-RU" sz="26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 name="Прямоугольник 128"/>
          <p:cNvSpPr/>
          <p:nvPr/>
        </p:nvSpPr>
        <p:spPr>
          <a:xfrm>
            <a:off x="1374120" y="-2232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Окончание учебного года</a:t>
            </a:r>
            <a:endParaRPr lang="ru-RU" sz="3200" b="0" strike="noStrike" spc="-1">
              <a:solidFill>
                <a:srgbClr val="000000"/>
              </a:solidFill>
              <a:latin typeface="Arial"/>
            </a:endParaRPr>
          </a:p>
        </p:txBody>
      </p:sp>
      <p:graphicFrame>
        <p:nvGraphicFramePr>
          <p:cNvPr id="130" name="Таблица 129"/>
          <p:cNvGraphicFramePr/>
          <p:nvPr>
            <p:extLst>
              <p:ext uri="{D42A27DB-BD31-4B8C-83A1-F6EECF244321}">
                <p14:modId xmlns:p14="http://schemas.microsoft.com/office/powerpoint/2010/main" val="1291871494"/>
              </p:ext>
            </p:extLst>
          </p:nvPr>
        </p:nvGraphicFramePr>
        <p:xfrm>
          <a:off x="411840" y="633960"/>
          <a:ext cx="12791160" cy="6790944"/>
        </p:xfrm>
        <a:graphic>
          <a:graphicData uri="http://schemas.openxmlformats.org/drawingml/2006/table">
            <a:tbl>
              <a:tblPr/>
              <a:tblGrid>
                <a:gridCol w="5840640">
                  <a:extLst>
                    <a:ext uri="{9D8B030D-6E8A-4147-A177-3AD203B41FA5}">
                      <a16:colId xmlns:a16="http://schemas.microsoft.com/office/drawing/2014/main" val="20000"/>
                    </a:ext>
                  </a:extLst>
                </a:gridCol>
                <a:gridCol w="6950520">
                  <a:extLst>
                    <a:ext uri="{9D8B030D-6E8A-4147-A177-3AD203B41FA5}">
                      <a16:colId xmlns:a16="http://schemas.microsoft.com/office/drawing/2014/main" val="20001"/>
                    </a:ext>
                  </a:extLst>
                </a:gridCol>
              </a:tblGrid>
              <a:tr h="741600">
                <a:tc>
                  <a:txBody>
                    <a:bodyPr/>
                    <a:lstStyle/>
                    <a:p>
                      <a:pPr algn="ctr" defTabSz="914400">
                        <a:lnSpc>
                          <a:spcPct val="115000"/>
                        </a:lnSpc>
                      </a:pPr>
                      <a:r>
                        <a:rPr lang="ru-RU" sz="2000" b="1" strike="noStrike" spc="-1">
                          <a:solidFill>
                            <a:srgbClr val="000000"/>
                          </a:solidFill>
                          <a:latin typeface="Nimbus Roman"/>
                        </a:rPr>
                        <a:t>Нормативно — правовая</a:t>
                      </a:r>
                      <a:endParaRPr lang="ru-RU" sz="2000" b="0" strike="noStrike" spc="-1">
                        <a:solidFill>
                          <a:srgbClr val="000000"/>
                        </a:solidFill>
                        <a:latin typeface="Arial"/>
                      </a:endParaRPr>
                    </a:p>
                    <a:p>
                      <a:pPr algn="ctr" defTabSz="914400">
                        <a:lnSpc>
                          <a:spcPct val="115000"/>
                        </a:lnSpc>
                      </a:pPr>
                      <a:r>
                        <a:rPr lang="ru-RU" sz="2000" b="1" strike="noStrike" spc="-1">
                          <a:solidFill>
                            <a:srgbClr val="000000"/>
                          </a:solidFill>
                          <a:latin typeface="Nimbus Roman"/>
                        </a:rPr>
                        <a:t>база МП РФ</a:t>
                      </a:r>
                      <a:endParaRPr lang="ru-RU" sz="20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400" b="1" strike="noStrike" spc="-1">
                          <a:solidFill>
                            <a:srgbClr val="000000"/>
                          </a:solidFill>
                          <a:latin typeface="Nimbus Roman"/>
                        </a:rPr>
                        <a:t>Документация ОУ</a:t>
                      </a:r>
                      <a:endParaRPr lang="ru-RU" sz="24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5971320">
                <a:tc>
                  <a:txBody>
                    <a:bodyPr/>
                    <a:lstStyle/>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Приказ МП РФ от 04.04.2023 № 232/551 «Об утверждении порядка проведения государственной итоговой аттестации по образовательным программам основного общего образования»</a:t>
                      </a:r>
                      <a:endParaRPr lang="ru-RU" sz="18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Приказ МП РФ от 04.04.2023 № 233/552 «Об утверждении порядка проведения государственной итоговой аттестации по образовательным программам среднего общего образования»</a:t>
                      </a:r>
                      <a:endParaRPr lang="ru-RU" sz="18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Приказ МП РФ от 05.10.2020 № 546 «Об утверждении порядка заполнения, учета и выдачи аттестатов об ООО, СОО» (в ред. Приказов МП РФ от 01.04.2021 № 196, от 21.04.2022 № 215, от 07.10.2022 № 889, от 10.02.2023 № 130, от 22.05.2023 № 385)</a:t>
                      </a:r>
                      <a:endParaRPr lang="ru-RU" sz="18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Постановление Правительства РФ от 31.05.2021 № 825 «О федеральной информационной системе «Федеральный реестр сведений о документах об образовании...» ( с изменениями)</a:t>
                      </a:r>
                      <a:endParaRPr lang="ru-RU" sz="1800" b="0" strike="noStrike" spc="-1">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Оценочные материалы, утвержденные руководителем образовательного учреждения</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Сводная ведомость учета успеваемости учащихся по годам, распечатанная из информационной системы, заверенная руководителем ОУ</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Протоколы результатов итогового сочинения (изложения) обучающихся 11 классов</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Протоколы результатов итогового собеседования по русскому языку обучающихся 9 классов</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Протоколы </a:t>
                      </a:r>
                      <a:r>
                        <a:rPr lang="ru-RU" sz="2000" b="0" strike="noStrike" spc="-1" dirty="0" smtClean="0">
                          <a:solidFill>
                            <a:srgbClr val="000000"/>
                          </a:solidFill>
                          <a:latin typeface="Nimbus Roman"/>
                        </a:rPr>
                        <a:t>экзаменов по предметам </a:t>
                      </a:r>
                      <a:r>
                        <a:rPr lang="ru-RU" sz="2000" b="0" strike="noStrike" spc="-1" dirty="0">
                          <a:solidFill>
                            <a:srgbClr val="000000"/>
                          </a:solidFill>
                          <a:latin typeface="Nimbus Roman"/>
                        </a:rPr>
                        <a:t>ГИА выпускников 9, 11 классов по учебным годам, заверенные руководителем ОУ</a:t>
                      </a:r>
                      <a:endParaRPr lang="ru-RU" sz="20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 name="Прямоугольник 130"/>
          <p:cNvSpPr/>
          <p:nvPr/>
        </p:nvSpPr>
        <p:spPr>
          <a:xfrm>
            <a:off x="1374120" y="21024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Окончание учебного года</a:t>
            </a:r>
            <a:endParaRPr lang="ru-RU" sz="3200" b="0" strike="noStrike" spc="-1">
              <a:solidFill>
                <a:srgbClr val="000000"/>
              </a:solidFill>
              <a:latin typeface="Arial"/>
            </a:endParaRPr>
          </a:p>
        </p:txBody>
      </p:sp>
      <p:graphicFrame>
        <p:nvGraphicFramePr>
          <p:cNvPr id="132" name="Таблица 131"/>
          <p:cNvGraphicFramePr/>
          <p:nvPr/>
        </p:nvGraphicFramePr>
        <p:xfrm>
          <a:off x="358560" y="906480"/>
          <a:ext cx="12720960" cy="6366000"/>
        </p:xfrm>
        <a:graphic>
          <a:graphicData uri="http://schemas.openxmlformats.org/drawingml/2006/table">
            <a:tbl>
              <a:tblPr/>
              <a:tblGrid>
                <a:gridCol w="5808600">
                  <a:extLst>
                    <a:ext uri="{9D8B030D-6E8A-4147-A177-3AD203B41FA5}">
                      <a16:colId xmlns:a16="http://schemas.microsoft.com/office/drawing/2014/main" val="20000"/>
                    </a:ext>
                  </a:extLst>
                </a:gridCol>
                <a:gridCol w="6912360">
                  <a:extLst>
                    <a:ext uri="{9D8B030D-6E8A-4147-A177-3AD203B41FA5}">
                      <a16:colId xmlns:a16="http://schemas.microsoft.com/office/drawing/2014/main" val="20001"/>
                    </a:ext>
                  </a:extLst>
                </a:gridCol>
              </a:tblGrid>
              <a:tr h="694080">
                <a:tc>
                  <a:txBody>
                    <a:bodyPr/>
                    <a:lstStyle/>
                    <a:p>
                      <a:pPr algn="ctr" defTabSz="914400">
                        <a:lnSpc>
                          <a:spcPct val="115000"/>
                        </a:lnSpc>
                      </a:pPr>
                      <a:r>
                        <a:rPr lang="ru-RU" sz="2000" b="1" strike="noStrike" spc="-1">
                          <a:solidFill>
                            <a:srgbClr val="000000"/>
                          </a:solidFill>
                          <a:latin typeface="Nimbus Roman"/>
                        </a:rPr>
                        <a:t>Нормативно — правовая</a:t>
                      </a:r>
                      <a:endParaRPr lang="ru-RU" sz="2000" b="0" strike="noStrike" spc="-1">
                        <a:solidFill>
                          <a:srgbClr val="000000"/>
                        </a:solidFill>
                        <a:latin typeface="Arial"/>
                      </a:endParaRPr>
                    </a:p>
                    <a:p>
                      <a:pPr algn="ctr" defTabSz="914400">
                        <a:lnSpc>
                          <a:spcPct val="115000"/>
                        </a:lnSpc>
                      </a:pPr>
                      <a:r>
                        <a:rPr lang="ru-RU" sz="2000" b="1" strike="noStrike" spc="-1">
                          <a:solidFill>
                            <a:srgbClr val="000000"/>
                          </a:solidFill>
                          <a:latin typeface="Nimbus Roman"/>
                        </a:rPr>
                        <a:t>база МП РФ</a:t>
                      </a:r>
                      <a:endParaRPr lang="ru-RU" sz="20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400" b="1" strike="noStrike" spc="-1">
                          <a:solidFill>
                            <a:srgbClr val="000000"/>
                          </a:solidFill>
                          <a:latin typeface="Nimbus Roman"/>
                        </a:rPr>
                        <a:t>Документация ОУ</a:t>
                      </a:r>
                      <a:endParaRPr lang="ru-RU" sz="24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5573520">
                <a:tc>
                  <a:txBody>
                    <a:bodyPr/>
                    <a:lstStyle/>
                    <a:p>
                      <a:pPr marL="216000" indent="-216000" algn="just" defTabSz="914400">
                        <a:lnSpc>
                          <a:spcPct val="115000"/>
                        </a:lnSpc>
                        <a:spcBef>
                          <a:spcPts val="283"/>
                        </a:spcBef>
                        <a:spcAft>
                          <a:spcPts val="283"/>
                        </a:spcAft>
                        <a:buClr>
                          <a:srgbClr val="000000"/>
                        </a:buClr>
                        <a:buFont typeface="Symbol"/>
                        <a:buChar char=""/>
                      </a:pPr>
                      <a:r>
                        <a:rPr lang="ru-RU" sz="2000" b="0" strike="noStrike" spc="-1">
                          <a:solidFill>
                            <a:srgbClr val="000000"/>
                          </a:solidFill>
                          <a:latin typeface="Nimbus Roman"/>
                        </a:rPr>
                        <a:t>Приказ МП РФ от 22.10.2024 № 731 «Об утверждении образца свидетельства об обучении и порядка его выдачи с ОВЗ, не имеющим ОО и СОО и обучающимся по АООП»</a:t>
                      </a:r>
                      <a:endParaRPr lang="ru-RU" sz="20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a:solidFill>
                            <a:srgbClr val="000000"/>
                          </a:solidFill>
                          <a:latin typeface="Nimbus Roman"/>
                        </a:rPr>
                        <a:t>Письма МП РФ от 19.05.2020 № ДГ — 493/07 от 03.06.2021 № АК — 491/07 «О проведении итоговой аттестации лиц с умственной отсталостью (интеллектуальными нарушениями)</a:t>
                      </a:r>
                      <a:endParaRPr lang="ru-RU" sz="20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a:solidFill>
                            <a:srgbClr val="000000"/>
                          </a:solidFill>
                          <a:latin typeface="Nimbus Roman"/>
                        </a:rPr>
                        <a:t>Письмо МоиН РФ от 14.03.2001 № 29/1448-6 «О рекомендациях о порядке проведения экзаменов по трудовому обучению выпускников специальных (коррекционных) образовательных учреждений VIII вида»</a:t>
                      </a:r>
                      <a:endParaRPr lang="ru-RU" sz="2000" b="0" strike="noStrike" spc="-1">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216000" indent="-216000" algn="just" defTabSz="914400">
                        <a:lnSpc>
                          <a:spcPct val="115000"/>
                        </a:lnSpc>
                        <a:spcBef>
                          <a:spcPts val="283"/>
                        </a:spcBef>
                        <a:spcAft>
                          <a:spcPts val="283"/>
                        </a:spcAft>
                        <a:buClr>
                          <a:srgbClr val="000000"/>
                        </a:buClr>
                        <a:buFont typeface="Symbol"/>
                        <a:buChar char=""/>
                      </a:pPr>
                      <a:r>
                        <a:rPr lang="ru-RU" sz="2000" b="0" strike="noStrike" spc="-1">
                          <a:solidFill>
                            <a:srgbClr val="000000"/>
                          </a:solidFill>
                          <a:latin typeface="Nimbus Roman"/>
                        </a:rPr>
                        <a:t>Приказ «О создании комиссии по заполнению, учету и выдаче аттестатов об основном общем и среднем общем образовании»</a:t>
                      </a:r>
                      <a:endParaRPr lang="ru-RU" sz="20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a:solidFill>
                            <a:srgbClr val="000000"/>
                          </a:solidFill>
                          <a:latin typeface="Nimbus Roman"/>
                        </a:rPr>
                        <a:t>Приказ о назначении ответственного за внесение сведений в ФИС ФРДО об аттестатах ООО и СОО»</a:t>
                      </a:r>
                      <a:endParaRPr lang="ru-RU" sz="2000" b="0" strike="noStrike" spc="-1">
                        <a:solidFill>
                          <a:srgbClr val="000000"/>
                        </a:solidFill>
                        <a:latin typeface="Arial"/>
                      </a:endParaRPr>
                    </a:p>
                    <a:p>
                      <a:pPr algn="just" defTabSz="914400">
                        <a:lnSpc>
                          <a:spcPct val="115000"/>
                        </a:lnSpc>
                        <a:spcBef>
                          <a:spcPts val="283"/>
                        </a:spcBef>
                        <a:spcAft>
                          <a:spcPts val="283"/>
                        </a:spcAft>
                      </a:pPr>
                      <a:endParaRPr lang="ru-RU" sz="20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1" strike="noStrike" spc="-1">
                          <a:solidFill>
                            <a:srgbClr val="000000"/>
                          </a:solidFill>
                          <a:latin typeface="Nimbus Roman"/>
                        </a:rPr>
                        <a:t>Для обучающихся по АООП </a:t>
                      </a:r>
                      <a:r>
                        <a:rPr lang="ru-RU" sz="2000" b="0" strike="noStrike" spc="-1">
                          <a:solidFill>
                            <a:srgbClr val="000000"/>
                          </a:solidFill>
                          <a:latin typeface="Nimbus Roman"/>
                        </a:rPr>
                        <a:t>(с нарушением интеллекта) проводится: </a:t>
                      </a:r>
                      <a:endParaRPr lang="ru-RU" sz="2000" b="0" strike="noStrike" spc="-1">
                        <a:solidFill>
                          <a:srgbClr val="000000"/>
                        </a:solidFill>
                        <a:latin typeface="Arial"/>
                      </a:endParaRPr>
                    </a:p>
                    <a:p>
                      <a:pPr algn="just" defTabSz="914400">
                        <a:lnSpc>
                          <a:spcPct val="115000"/>
                        </a:lnSpc>
                        <a:spcBef>
                          <a:spcPts val="283"/>
                        </a:spcBef>
                        <a:spcAft>
                          <a:spcPts val="283"/>
                        </a:spcAft>
                        <a:tabLst>
                          <a:tab pos="0" algn="l"/>
                        </a:tabLst>
                      </a:pPr>
                      <a:r>
                        <a:rPr lang="ru-RU" sz="2000" b="0" strike="noStrike" spc="-1">
                          <a:solidFill>
                            <a:srgbClr val="000000"/>
                          </a:solidFill>
                          <a:latin typeface="Nimbus Roman"/>
                        </a:rPr>
                        <a:t>- итоговая аттестация по трудовому обучению;</a:t>
                      </a:r>
                      <a:endParaRPr lang="ru-RU" sz="2000" b="0" strike="noStrike" spc="-1">
                        <a:solidFill>
                          <a:srgbClr val="000000"/>
                        </a:solidFill>
                        <a:latin typeface="Arial"/>
                      </a:endParaRPr>
                    </a:p>
                    <a:p>
                      <a:pPr algn="just" defTabSz="914400">
                        <a:lnSpc>
                          <a:spcPct val="115000"/>
                        </a:lnSpc>
                        <a:spcBef>
                          <a:spcPts val="283"/>
                        </a:spcBef>
                        <a:spcAft>
                          <a:spcPts val="283"/>
                        </a:spcAft>
                        <a:tabLst>
                          <a:tab pos="0" algn="l"/>
                        </a:tabLst>
                      </a:pPr>
                      <a:r>
                        <a:rPr lang="ru-RU" sz="2000" b="0" strike="noStrike" spc="-1">
                          <a:solidFill>
                            <a:srgbClr val="000000"/>
                          </a:solidFill>
                          <a:latin typeface="Nimbus Roman"/>
                        </a:rPr>
                        <a:t>- комплексная оценка предметных результатов освоения обучающимися русского языка, чтения, математики и основ социальной жизни.</a:t>
                      </a:r>
                      <a:endParaRPr lang="ru-RU" sz="2000" b="0" strike="noStrike" spc="-1">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 name="Прямоугольник 132"/>
          <p:cNvSpPr/>
          <p:nvPr/>
        </p:nvSpPr>
        <p:spPr>
          <a:xfrm>
            <a:off x="1263600" y="-60709"/>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dirty="0">
                <a:solidFill>
                  <a:srgbClr val="000000"/>
                </a:solidFill>
                <a:latin typeface="Nimbus Roman"/>
              </a:rPr>
              <a:t>Об организации и проведении </a:t>
            </a:r>
            <a:r>
              <a:rPr lang="ru-RU" sz="3200" b="1" strike="noStrike" spc="-1" dirty="0" err="1">
                <a:solidFill>
                  <a:srgbClr val="000000"/>
                </a:solidFill>
                <a:latin typeface="Nimbus Roman"/>
              </a:rPr>
              <a:t>самообследования</a:t>
            </a:r>
            <a:endParaRPr lang="ru-RU" sz="3200" b="0" strike="noStrike" spc="-1" dirty="0">
              <a:solidFill>
                <a:srgbClr val="000000"/>
              </a:solidFill>
              <a:latin typeface="Arial"/>
            </a:endParaRPr>
          </a:p>
        </p:txBody>
      </p:sp>
      <p:graphicFrame>
        <p:nvGraphicFramePr>
          <p:cNvPr id="134" name="Таблица 133"/>
          <p:cNvGraphicFramePr/>
          <p:nvPr>
            <p:extLst>
              <p:ext uri="{D42A27DB-BD31-4B8C-83A1-F6EECF244321}">
                <p14:modId xmlns:p14="http://schemas.microsoft.com/office/powerpoint/2010/main" val="2043271084"/>
              </p:ext>
            </p:extLst>
          </p:nvPr>
        </p:nvGraphicFramePr>
        <p:xfrm>
          <a:off x="308520" y="646995"/>
          <a:ext cx="12821400" cy="6775704"/>
        </p:xfrm>
        <a:graphic>
          <a:graphicData uri="http://schemas.openxmlformats.org/drawingml/2006/table">
            <a:tbl>
              <a:tblPr/>
              <a:tblGrid>
                <a:gridCol w="4906440">
                  <a:extLst>
                    <a:ext uri="{9D8B030D-6E8A-4147-A177-3AD203B41FA5}">
                      <a16:colId xmlns:a16="http://schemas.microsoft.com/office/drawing/2014/main" val="20000"/>
                    </a:ext>
                  </a:extLst>
                </a:gridCol>
                <a:gridCol w="7914960">
                  <a:extLst>
                    <a:ext uri="{9D8B030D-6E8A-4147-A177-3AD203B41FA5}">
                      <a16:colId xmlns:a16="http://schemas.microsoft.com/office/drawing/2014/main" val="20001"/>
                    </a:ext>
                  </a:extLst>
                </a:gridCol>
              </a:tblGrid>
              <a:tr h="630360">
                <a:tc>
                  <a:txBody>
                    <a:bodyPr/>
                    <a:lstStyle/>
                    <a:p>
                      <a:pPr algn="ctr" defTabSz="914400">
                        <a:lnSpc>
                          <a:spcPct val="115000"/>
                        </a:lnSpc>
                      </a:pPr>
                      <a:r>
                        <a:rPr lang="ru-RU" sz="1800" b="1" strike="noStrike" spc="-1">
                          <a:solidFill>
                            <a:srgbClr val="000000"/>
                          </a:solidFill>
                          <a:latin typeface="Nimbus Roman"/>
                        </a:rPr>
                        <a:t>Нормативно — правовая</a:t>
                      </a:r>
                      <a:endParaRPr lang="ru-RU" sz="1800" b="0" strike="noStrike" spc="-1">
                        <a:solidFill>
                          <a:srgbClr val="000000"/>
                        </a:solidFill>
                        <a:latin typeface="Arial"/>
                      </a:endParaRPr>
                    </a:p>
                    <a:p>
                      <a:pPr algn="ctr" defTabSz="914400">
                        <a:lnSpc>
                          <a:spcPct val="115000"/>
                        </a:lnSpc>
                      </a:pPr>
                      <a:r>
                        <a:rPr lang="ru-RU" sz="1800" b="1" strike="noStrike" spc="-1">
                          <a:solidFill>
                            <a:srgbClr val="000000"/>
                          </a:solidFill>
                          <a:latin typeface="Nimbus Roman"/>
                        </a:rPr>
                        <a:t>база МП РФ</a:t>
                      </a:r>
                      <a:endParaRPr lang="ru-RU" sz="18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000" b="1" strike="noStrike" spc="-1">
                          <a:solidFill>
                            <a:srgbClr val="000000"/>
                          </a:solidFill>
                          <a:latin typeface="Nimbus Roman"/>
                        </a:rPr>
                        <a:t>Документация ОУ</a:t>
                      </a:r>
                      <a:endParaRPr lang="ru-RU" sz="20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5549760">
                <a:tc>
                  <a:txBody>
                    <a:bodyPr/>
                    <a:lstStyle/>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 273 — ФЗ (ч. 3 ст. 28)</a:t>
                      </a:r>
                      <a:endParaRPr lang="ru-RU" sz="18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Приказ МоиН РФ от 14.06.2013 № 462 «Об утверждении порядка проведения самообследования образовательной организацией»</a:t>
                      </a:r>
                      <a:endParaRPr lang="ru-RU" sz="18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Приказ МоиН РФ от 10.12.2013 № 1324 (приложение № 2,5) «Об утверждении показателей деятельности образовательной организации, подлежащей самообследованию»</a:t>
                      </a:r>
                      <a:endParaRPr lang="ru-RU" sz="18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Приказ МоиН РФ от 14.12.2017 № 1218 «О внесении изменений в Порядок проведения самообследования образовательной организации, утвержденный приказом МоиН РФ от 14.06.2013 № 462»</a:t>
                      </a:r>
                      <a:endParaRPr lang="ru-RU" sz="1800" b="0" strike="noStrike" spc="-1">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216000" indent="-216000" algn="just" defTabSz="914400">
                        <a:lnSpc>
                          <a:spcPct val="115000"/>
                        </a:lnSpc>
                        <a:spcBef>
                          <a:spcPts val="283"/>
                        </a:spcBef>
                        <a:spcAft>
                          <a:spcPts val="283"/>
                        </a:spcAft>
                        <a:buClr>
                          <a:srgbClr val="000000"/>
                        </a:buClr>
                        <a:buFont typeface="Symbol"/>
                        <a:buChar char=""/>
                      </a:pPr>
                      <a:r>
                        <a:rPr lang="ru-RU" sz="1800" b="0" strike="noStrike" spc="-1" dirty="0">
                          <a:solidFill>
                            <a:srgbClr val="000000"/>
                          </a:solidFill>
                          <a:latin typeface="Nimbus Roman"/>
                        </a:rPr>
                        <a:t>В приказе по организации </a:t>
                      </a:r>
                      <a:r>
                        <a:rPr lang="ru-RU" sz="1800" b="0" strike="noStrike" spc="-1" dirty="0" err="1">
                          <a:solidFill>
                            <a:srgbClr val="000000"/>
                          </a:solidFill>
                          <a:latin typeface="Nimbus Roman"/>
                        </a:rPr>
                        <a:t>самообследования</a:t>
                      </a:r>
                      <a:r>
                        <a:rPr lang="ru-RU" sz="1800" b="0" strike="noStrike" spc="-1" dirty="0">
                          <a:solidFill>
                            <a:srgbClr val="000000"/>
                          </a:solidFill>
                          <a:latin typeface="Nimbus Roman"/>
                        </a:rPr>
                        <a:t> образовательных учреждений определить:</a:t>
                      </a:r>
                      <a:endParaRPr lang="ru-RU" sz="1800" b="0" strike="noStrike" spc="-1" dirty="0">
                        <a:solidFill>
                          <a:srgbClr val="000000"/>
                        </a:solidFill>
                        <a:latin typeface="Arial"/>
                      </a:endParaRPr>
                    </a:p>
                    <a:p>
                      <a:pPr marL="285750" indent="-285750" algn="just" defTabSz="914400">
                        <a:lnSpc>
                          <a:spcPct val="115000"/>
                        </a:lnSpc>
                        <a:spcBef>
                          <a:spcPts val="283"/>
                        </a:spcBef>
                        <a:spcAft>
                          <a:spcPts val="283"/>
                        </a:spcAft>
                        <a:buClr>
                          <a:srgbClr val="000000"/>
                        </a:buClr>
                        <a:buFont typeface="Symbol" panose="05050102010706020507" pitchFamily="18" charset="2"/>
                        <a:buChar char="-"/>
                      </a:pPr>
                      <a:r>
                        <a:rPr lang="ru-RU" sz="1800" b="0" strike="noStrike" spc="-1" dirty="0">
                          <a:solidFill>
                            <a:srgbClr val="000000"/>
                          </a:solidFill>
                          <a:latin typeface="Nimbus Roman"/>
                        </a:rPr>
                        <a:t>цели</a:t>
                      </a:r>
                      <a:endParaRPr lang="ru-RU" sz="1800" b="0" strike="noStrike" spc="-1" dirty="0">
                        <a:solidFill>
                          <a:srgbClr val="000000"/>
                        </a:solidFill>
                        <a:latin typeface="Arial"/>
                      </a:endParaRPr>
                    </a:p>
                    <a:p>
                      <a:pPr marL="285750" indent="-285750" algn="just" defTabSz="914400">
                        <a:lnSpc>
                          <a:spcPct val="115000"/>
                        </a:lnSpc>
                        <a:spcBef>
                          <a:spcPts val="283"/>
                        </a:spcBef>
                        <a:spcAft>
                          <a:spcPts val="283"/>
                        </a:spcAft>
                        <a:buClr>
                          <a:srgbClr val="000000"/>
                        </a:buClr>
                        <a:buFont typeface="Symbol" panose="05050102010706020507" pitchFamily="18" charset="2"/>
                        <a:buChar char="-"/>
                      </a:pPr>
                      <a:r>
                        <a:rPr lang="ru-RU" sz="1800" b="0" strike="noStrike" spc="-1" dirty="0">
                          <a:solidFill>
                            <a:srgbClr val="000000"/>
                          </a:solidFill>
                          <a:latin typeface="Nimbus Roman"/>
                        </a:rPr>
                        <a:t>этапы</a:t>
                      </a:r>
                      <a:endParaRPr lang="ru-RU" sz="1800" b="0" strike="noStrike" spc="-1" dirty="0">
                        <a:solidFill>
                          <a:srgbClr val="000000"/>
                        </a:solidFill>
                        <a:latin typeface="Arial"/>
                      </a:endParaRPr>
                    </a:p>
                    <a:p>
                      <a:pPr marL="285750" indent="-285750" algn="just" defTabSz="914400">
                        <a:lnSpc>
                          <a:spcPct val="115000"/>
                        </a:lnSpc>
                        <a:spcBef>
                          <a:spcPts val="283"/>
                        </a:spcBef>
                        <a:spcAft>
                          <a:spcPts val="283"/>
                        </a:spcAft>
                        <a:buClr>
                          <a:srgbClr val="000000"/>
                        </a:buClr>
                        <a:buFont typeface="Symbol" panose="05050102010706020507" pitchFamily="18" charset="2"/>
                        <a:buChar char="-"/>
                      </a:pPr>
                      <a:r>
                        <a:rPr lang="ru-RU" sz="1800" b="0" strike="noStrike" spc="-1" dirty="0">
                          <a:solidFill>
                            <a:srgbClr val="000000"/>
                          </a:solidFill>
                          <a:latin typeface="Nimbus Roman"/>
                        </a:rPr>
                        <a:t>сроки</a:t>
                      </a:r>
                      <a:endParaRPr lang="ru-RU" sz="1800" b="0" strike="noStrike" spc="-1" dirty="0">
                        <a:solidFill>
                          <a:srgbClr val="000000"/>
                        </a:solidFill>
                        <a:latin typeface="Arial"/>
                      </a:endParaRPr>
                    </a:p>
                    <a:p>
                      <a:pPr marL="285750" indent="-285750" algn="just" defTabSz="914400">
                        <a:lnSpc>
                          <a:spcPct val="115000"/>
                        </a:lnSpc>
                        <a:spcBef>
                          <a:spcPts val="283"/>
                        </a:spcBef>
                        <a:spcAft>
                          <a:spcPts val="283"/>
                        </a:spcAft>
                        <a:buClr>
                          <a:srgbClr val="000000"/>
                        </a:buClr>
                        <a:buFont typeface="Symbol" panose="05050102010706020507" pitchFamily="18" charset="2"/>
                        <a:buChar char="-"/>
                      </a:pPr>
                      <a:r>
                        <a:rPr lang="ru-RU" sz="1800" b="0" strike="noStrike" spc="-1" dirty="0">
                          <a:solidFill>
                            <a:srgbClr val="000000"/>
                          </a:solidFill>
                          <a:latin typeface="Nimbus Roman"/>
                        </a:rPr>
                        <a:t>состав лиц, привлекаемых для </a:t>
                      </a:r>
                      <a:r>
                        <a:rPr lang="ru-RU" sz="1800" b="0" strike="noStrike" spc="-1" dirty="0" err="1">
                          <a:solidFill>
                            <a:srgbClr val="000000"/>
                          </a:solidFill>
                          <a:latin typeface="Nimbus Roman"/>
                        </a:rPr>
                        <a:t>самообследования</a:t>
                      </a:r>
                      <a:r>
                        <a:rPr lang="ru-RU" sz="1800" b="0" strike="noStrike" spc="-1" dirty="0">
                          <a:solidFill>
                            <a:srgbClr val="000000"/>
                          </a:solidFill>
                          <a:latin typeface="Nimbus Roman"/>
                        </a:rPr>
                        <a:t> </a:t>
                      </a:r>
                      <a:endParaRPr lang="ru-RU" sz="1800" b="0" strike="noStrike" spc="-1" dirty="0">
                        <a:solidFill>
                          <a:srgbClr val="000000"/>
                        </a:solidFill>
                        <a:latin typeface="Arial"/>
                      </a:endParaRPr>
                    </a:p>
                    <a:p>
                      <a:pPr marL="285750" indent="-285750" algn="just" defTabSz="914400">
                        <a:lnSpc>
                          <a:spcPct val="115000"/>
                        </a:lnSpc>
                        <a:spcBef>
                          <a:spcPts val="283"/>
                        </a:spcBef>
                        <a:spcAft>
                          <a:spcPts val="283"/>
                        </a:spcAft>
                        <a:buClr>
                          <a:srgbClr val="000000"/>
                        </a:buClr>
                        <a:buFont typeface="Symbol" panose="05050102010706020507" pitchFamily="18" charset="2"/>
                        <a:buChar char="-"/>
                      </a:pPr>
                      <a:r>
                        <a:rPr lang="ru-RU" sz="1800" b="0" strike="noStrike" spc="-1" dirty="0">
                          <a:solidFill>
                            <a:srgbClr val="000000"/>
                          </a:solidFill>
                          <a:latin typeface="Nimbus Roman"/>
                        </a:rPr>
                        <a:t>оценка результатов деятельности образовательного учреждения (п. 6 Порядка № 462)</a:t>
                      </a:r>
                      <a:endParaRPr lang="ru-RU" sz="1800" b="0" strike="noStrike" spc="-1" dirty="0">
                        <a:solidFill>
                          <a:srgbClr val="000000"/>
                        </a:solidFill>
                        <a:latin typeface="Arial"/>
                      </a:endParaRPr>
                    </a:p>
                    <a:p>
                      <a:pPr marL="0" indent="0" algn="just" defTabSz="914400">
                        <a:lnSpc>
                          <a:spcPct val="115000"/>
                        </a:lnSpc>
                        <a:spcBef>
                          <a:spcPts val="283"/>
                        </a:spcBef>
                        <a:spcAft>
                          <a:spcPts val="283"/>
                        </a:spcAft>
                        <a:buClr>
                          <a:srgbClr val="000000"/>
                        </a:buClr>
                        <a:buFont typeface="Symbol"/>
                        <a:buNone/>
                      </a:pPr>
                      <a:endParaRPr lang="ru-RU" sz="1800" b="0" strike="noStrike" spc="-1" dirty="0" smtClean="0">
                        <a:solidFill>
                          <a:srgbClr val="000000"/>
                        </a:solidFill>
                        <a:latin typeface="Nimbus Roman"/>
                      </a:endParaRPr>
                    </a:p>
                    <a:p>
                      <a:pPr marL="0" indent="0" algn="just" defTabSz="914400">
                        <a:lnSpc>
                          <a:spcPct val="115000"/>
                        </a:lnSpc>
                        <a:spcBef>
                          <a:spcPts val="283"/>
                        </a:spcBef>
                        <a:spcAft>
                          <a:spcPts val="283"/>
                        </a:spcAft>
                        <a:buClr>
                          <a:srgbClr val="000000"/>
                        </a:buClr>
                        <a:buFont typeface="Symbol"/>
                        <a:buNone/>
                      </a:pPr>
                      <a:r>
                        <a:rPr lang="ru-RU" sz="1800" b="1" u="sng" strike="noStrike" spc="-1" dirty="0" smtClean="0">
                          <a:solidFill>
                            <a:srgbClr val="000000"/>
                          </a:solidFill>
                          <a:latin typeface="Nimbus Roman"/>
                        </a:rPr>
                        <a:t>Отчет </a:t>
                      </a:r>
                      <a:r>
                        <a:rPr lang="ru-RU" sz="1800" b="1" u="sng" strike="noStrike" spc="-1" dirty="0">
                          <a:solidFill>
                            <a:srgbClr val="000000"/>
                          </a:solidFill>
                          <a:latin typeface="Nimbus Roman"/>
                        </a:rPr>
                        <a:t>по самообразованию </a:t>
                      </a:r>
                      <a:r>
                        <a:rPr lang="ru-RU" sz="1800" b="0" strike="noStrike" spc="-1" dirty="0">
                          <a:solidFill>
                            <a:srgbClr val="000000"/>
                          </a:solidFill>
                          <a:latin typeface="Nimbus Roman"/>
                        </a:rPr>
                        <a:t>должен быть составлен согласно п. 6 Приказа № 462 и заполнена таблица по </a:t>
                      </a:r>
                      <a:r>
                        <a:rPr lang="ru-RU" sz="1800" b="0" strike="noStrike" spc="-1" dirty="0" smtClean="0">
                          <a:solidFill>
                            <a:srgbClr val="000000"/>
                          </a:solidFill>
                          <a:latin typeface="Nimbus Roman"/>
                        </a:rPr>
                        <a:t>показателям:</a:t>
                      </a:r>
                      <a:endParaRPr lang="ru-RU" sz="1800" b="0" strike="noStrike" spc="-1" dirty="0">
                        <a:solidFill>
                          <a:srgbClr val="000000"/>
                        </a:solidFill>
                        <a:latin typeface="Arial"/>
                      </a:endParaRPr>
                    </a:p>
                    <a:p>
                      <a:pPr marL="285750" indent="-285750" algn="just" defTabSz="914400">
                        <a:lnSpc>
                          <a:spcPct val="115000"/>
                        </a:lnSpc>
                        <a:spcBef>
                          <a:spcPts val="283"/>
                        </a:spcBef>
                        <a:spcAft>
                          <a:spcPts val="283"/>
                        </a:spcAft>
                        <a:buClr>
                          <a:srgbClr val="000000"/>
                        </a:buClr>
                        <a:buFont typeface="Symbol" panose="05050102010706020507" pitchFamily="18" charset="2"/>
                        <a:buChar char="-"/>
                      </a:pPr>
                      <a:r>
                        <a:rPr lang="ru-RU" sz="1800" b="0" strike="noStrike" spc="-1" dirty="0">
                          <a:solidFill>
                            <a:srgbClr val="000000"/>
                          </a:solidFill>
                          <a:latin typeface="Nimbus Roman"/>
                        </a:rPr>
                        <a:t>(образовательное учреждение (Приказ № 1324 приложение № 2)</a:t>
                      </a:r>
                      <a:endParaRPr lang="ru-RU" sz="1800" b="0" strike="noStrike" spc="-1" dirty="0">
                        <a:solidFill>
                          <a:srgbClr val="000000"/>
                        </a:solidFill>
                        <a:latin typeface="Arial"/>
                      </a:endParaRPr>
                    </a:p>
                    <a:p>
                      <a:pPr marL="285750" indent="-285750" algn="just" defTabSz="914400">
                        <a:lnSpc>
                          <a:spcPct val="115000"/>
                        </a:lnSpc>
                        <a:spcBef>
                          <a:spcPts val="283"/>
                        </a:spcBef>
                        <a:spcAft>
                          <a:spcPts val="283"/>
                        </a:spcAft>
                        <a:buClr>
                          <a:srgbClr val="000000"/>
                        </a:buClr>
                        <a:buFont typeface="Symbol" panose="05050102010706020507" pitchFamily="18" charset="2"/>
                        <a:buChar char="-"/>
                      </a:pPr>
                      <a:r>
                        <a:rPr lang="ru-RU" sz="1800" b="0" strike="noStrike" spc="-1" dirty="0">
                          <a:solidFill>
                            <a:srgbClr val="000000"/>
                          </a:solidFill>
                          <a:latin typeface="Nimbus Roman"/>
                        </a:rPr>
                        <a:t>УДО (приложение № 5)</a:t>
                      </a:r>
                      <a:endParaRPr lang="ru-RU" sz="1800" b="0" strike="noStrike" spc="-1" dirty="0">
                        <a:solidFill>
                          <a:srgbClr val="000000"/>
                        </a:solidFill>
                        <a:latin typeface="Arial"/>
                      </a:endParaRPr>
                    </a:p>
                    <a:p>
                      <a:pPr marL="0" indent="0" algn="just" defTabSz="914400">
                        <a:lnSpc>
                          <a:spcPct val="115000"/>
                        </a:lnSpc>
                        <a:spcBef>
                          <a:spcPts val="283"/>
                        </a:spcBef>
                        <a:spcAft>
                          <a:spcPts val="283"/>
                        </a:spcAft>
                        <a:buClr>
                          <a:srgbClr val="000000"/>
                        </a:buClr>
                        <a:buFont typeface="Symbol"/>
                        <a:buNone/>
                      </a:pPr>
                      <a:endParaRPr lang="ru-RU" sz="1800" b="1" u="sng" strike="noStrike" spc="-1" dirty="0" smtClean="0">
                        <a:solidFill>
                          <a:srgbClr val="000000"/>
                        </a:solidFill>
                        <a:uFillTx/>
                        <a:latin typeface="Nimbus Roman"/>
                      </a:endParaRPr>
                    </a:p>
                    <a:p>
                      <a:pPr marL="0" indent="0" algn="just" defTabSz="914400">
                        <a:lnSpc>
                          <a:spcPct val="115000"/>
                        </a:lnSpc>
                        <a:spcBef>
                          <a:spcPts val="283"/>
                        </a:spcBef>
                        <a:spcAft>
                          <a:spcPts val="283"/>
                        </a:spcAft>
                        <a:buClr>
                          <a:srgbClr val="000000"/>
                        </a:buClr>
                        <a:buFont typeface="Symbol"/>
                        <a:buNone/>
                      </a:pPr>
                      <a:r>
                        <a:rPr lang="ru-RU" sz="1800" b="1" u="sng" strike="noStrike" spc="-1" dirty="0" smtClean="0">
                          <a:solidFill>
                            <a:srgbClr val="000000"/>
                          </a:solidFill>
                          <a:uFillTx/>
                          <a:latin typeface="Nimbus Roman"/>
                        </a:rPr>
                        <a:t>Отчет </a:t>
                      </a:r>
                      <a:r>
                        <a:rPr lang="ru-RU" sz="1800" b="1" u="sng" strike="noStrike" spc="-1" dirty="0">
                          <a:solidFill>
                            <a:srgbClr val="000000"/>
                          </a:solidFill>
                          <a:uFillTx/>
                          <a:latin typeface="Nimbus Roman"/>
                        </a:rPr>
                        <a:t>разместить на сайте не позднее 20 </a:t>
                      </a:r>
                      <a:r>
                        <a:rPr lang="ru-RU" sz="1800" b="1" u="sng" strike="noStrike" spc="-1" dirty="0" smtClean="0">
                          <a:solidFill>
                            <a:srgbClr val="000000"/>
                          </a:solidFill>
                          <a:uFillTx/>
                          <a:latin typeface="Nimbus Roman"/>
                        </a:rPr>
                        <a:t>апреля</a:t>
                      </a:r>
                    </a:p>
                    <a:p>
                      <a:pPr marL="0" indent="0" algn="just" defTabSz="914400">
                        <a:lnSpc>
                          <a:spcPct val="115000"/>
                        </a:lnSpc>
                        <a:spcBef>
                          <a:spcPts val="283"/>
                        </a:spcBef>
                        <a:spcAft>
                          <a:spcPts val="283"/>
                        </a:spcAft>
                        <a:buClr>
                          <a:srgbClr val="000000"/>
                        </a:buClr>
                        <a:buFont typeface="Symbol"/>
                        <a:buNone/>
                      </a:pPr>
                      <a:endParaRPr lang="ru-RU" sz="18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Прямоугольник 110"/>
          <p:cNvSpPr/>
          <p:nvPr/>
        </p:nvSpPr>
        <p:spPr>
          <a:xfrm>
            <a:off x="1253520" y="27648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Локальные акты</a:t>
            </a:r>
            <a:endParaRPr lang="ru-RU" sz="3200" b="0" strike="noStrike" spc="-1">
              <a:solidFill>
                <a:srgbClr val="000000"/>
              </a:solidFill>
              <a:latin typeface="Arial"/>
            </a:endParaRPr>
          </a:p>
        </p:txBody>
      </p:sp>
      <p:graphicFrame>
        <p:nvGraphicFramePr>
          <p:cNvPr id="112" name="Таблица 111"/>
          <p:cNvGraphicFramePr/>
          <p:nvPr>
            <p:extLst>
              <p:ext uri="{D42A27DB-BD31-4B8C-83A1-F6EECF244321}">
                <p14:modId xmlns:p14="http://schemas.microsoft.com/office/powerpoint/2010/main" val="3209624255"/>
              </p:ext>
            </p:extLst>
          </p:nvPr>
        </p:nvGraphicFramePr>
        <p:xfrm>
          <a:off x="402887" y="1249920"/>
          <a:ext cx="12620160" cy="4348671"/>
        </p:xfrm>
        <a:graphic>
          <a:graphicData uri="http://schemas.openxmlformats.org/drawingml/2006/table">
            <a:tbl>
              <a:tblPr/>
              <a:tblGrid>
                <a:gridCol w="4551480">
                  <a:extLst>
                    <a:ext uri="{9D8B030D-6E8A-4147-A177-3AD203B41FA5}">
                      <a16:colId xmlns:a16="http://schemas.microsoft.com/office/drawing/2014/main" val="20000"/>
                    </a:ext>
                  </a:extLst>
                </a:gridCol>
                <a:gridCol w="8068680">
                  <a:extLst>
                    <a:ext uri="{9D8B030D-6E8A-4147-A177-3AD203B41FA5}">
                      <a16:colId xmlns:a16="http://schemas.microsoft.com/office/drawing/2014/main" val="20001"/>
                    </a:ext>
                  </a:extLst>
                </a:gridCol>
              </a:tblGrid>
              <a:tr h="777240">
                <a:tc>
                  <a:txBody>
                    <a:bodyPr/>
                    <a:lstStyle/>
                    <a:p>
                      <a:pPr algn="ctr" defTabSz="914400">
                        <a:lnSpc>
                          <a:spcPct val="115000"/>
                        </a:lnSpc>
                        <a:spcBef>
                          <a:spcPts val="283"/>
                        </a:spcBef>
                        <a:spcAft>
                          <a:spcPts val="283"/>
                        </a:spcAft>
                      </a:pPr>
                      <a:r>
                        <a:rPr lang="ru-RU" sz="2100" b="1" strike="noStrike" spc="-1">
                          <a:solidFill>
                            <a:srgbClr val="000000"/>
                          </a:solidFill>
                          <a:latin typeface="Nimbus Roman"/>
                        </a:rPr>
                        <a:t>Нормативно — правовая</a:t>
                      </a:r>
                      <a:endParaRPr lang="ru-RU" sz="2100" b="0" strike="noStrike" spc="-1">
                        <a:solidFill>
                          <a:srgbClr val="000000"/>
                        </a:solidFill>
                        <a:latin typeface="Arial"/>
                      </a:endParaRPr>
                    </a:p>
                    <a:p>
                      <a:pPr algn="ctr" defTabSz="914400">
                        <a:lnSpc>
                          <a:spcPct val="115000"/>
                        </a:lnSpc>
                        <a:spcBef>
                          <a:spcPts val="283"/>
                        </a:spcBef>
                        <a:spcAft>
                          <a:spcPts val="283"/>
                        </a:spcAft>
                      </a:pPr>
                      <a:r>
                        <a:rPr lang="ru-RU" sz="2100" b="1" strike="noStrike" spc="-1">
                          <a:solidFill>
                            <a:srgbClr val="000000"/>
                          </a:solidFill>
                          <a:latin typeface="Nimbus Roman"/>
                        </a:rPr>
                        <a:t>база МП РФ</a:t>
                      </a:r>
                      <a:endParaRPr lang="ru-RU" sz="21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600" b="1" strike="noStrike" spc="-1">
                          <a:solidFill>
                            <a:srgbClr val="000000"/>
                          </a:solidFill>
                          <a:latin typeface="Nimbus Roman"/>
                        </a:rPr>
                        <a:t>Документация ОУ</a:t>
                      </a:r>
                      <a:endParaRPr lang="ru-RU" sz="26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3088080">
                <a:tc>
                  <a:txBody>
                    <a:bodyPr/>
                    <a:lstStyle/>
                    <a:p>
                      <a:pPr marL="0" indent="0" defTabSz="914400">
                        <a:lnSpc>
                          <a:spcPct val="115000"/>
                        </a:lnSpc>
                        <a:spcBef>
                          <a:spcPts val="283"/>
                        </a:spcBef>
                        <a:spcAft>
                          <a:spcPts val="283"/>
                        </a:spcAft>
                        <a:buClr>
                          <a:srgbClr val="000000"/>
                        </a:buClr>
                        <a:buFont typeface="Symbol"/>
                        <a:buNone/>
                      </a:pPr>
                      <a:r>
                        <a:rPr lang="ru-RU" sz="2400" b="0" strike="noStrike" spc="-1" dirty="0">
                          <a:solidFill>
                            <a:srgbClr val="000000"/>
                          </a:solidFill>
                          <a:latin typeface="Nimbus Roman"/>
                          <a:ea typeface="Tahoma"/>
                        </a:rPr>
                        <a:t>Федеральный Закон № 273 от 29.12.2012 года «Об образовании в Российской Федерации» (ст. 26, 28, 30)</a:t>
                      </a:r>
                      <a:endParaRPr lang="ru-RU" sz="24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216000" indent="-216000" algn="just" defTabSz="914400" rtl="0" eaLnBrk="1" latinLnBrk="0" hangingPunct="1">
                        <a:lnSpc>
                          <a:spcPct val="115000"/>
                        </a:lnSpc>
                        <a:spcBef>
                          <a:spcPts val="283"/>
                        </a:spcBef>
                        <a:spcAft>
                          <a:spcPts val="283"/>
                        </a:spcAft>
                        <a:buClr>
                          <a:srgbClr val="000000"/>
                        </a:buClr>
                        <a:buSzPct val="45000"/>
                        <a:buFont typeface="Symbol"/>
                        <a:buChar char=""/>
                      </a:pPr>
                      <a:r>
                        <a:rPr lang="ru-RU" sz="2000" b="0" strike="noStrike" kern="1200" spc="-1" dirty="0">
                          <a:solidFill>
                            <a:srgbClr val="000000"/>
                          </a:solidFill>
                          <a:latin typeface="Nimbus Roman"/>
                          <a:ea typeface="+mn-ea"/>
                          <a:cs typeface="+mn-cs"/>
                        </a:rPr>
                        <a:t>Положение «О порядке разработки и утверждении локальных актов»</a:t>
                      </a:r>
                    </a:p>
                    <a:p>
                      <a:pPr marL="216000" indent="-216000" algn="just" defTabSz="914400" rtl="0" eaLnBrk="1" latinLnBrk="0" hangingPunct="1">
                        <a:lnSpc>
                          <a:spcPct val="115000"/>
                        </a:lnSpc>
                        <a:spcBef>
                          <a:spcPts val="283"/>
                        </a:spcBef>
                        <a:spcAft>
                          <a:spcPts val="283"/>
                        </a:spcAft>
                        <a:buClr>
                          <a:srgbClr val="000000"/>
                        </a:buClr>
                        <a:buSzPct val="45000"/>
                        <a:buFont typeface="Symbol"/>
                        <a:buChar char=""/>
                      </a:pPr>
                      <a:r>
                        <a:rPr lang="ru-RU" sz="2000" b="0" strike="noStrike" kern="1200" spc="-1" dirty="0" smtClean="0">
                          <a:solidFill>
                            <a:srgbClr val="000000"/>
                          </a:solidFill>
                          <a:latin typeface="Nimbus Roman"/>
                          <a:ea typeface="+mn-ea"/>
                          <a:cs typeface="+mn-cs"/>
                        </a:rPr>
                        <a:t>Протокол и решение </a:t>
                      </a:r>
                      <a:r>
                        <a:rPr lang="ru-RU" sz="2000" b="0" strike="noStrike" kern="1200" spc="-1" dirty="0">
                          <a:solidFill>
                            <a:srgbClr val="000000"/>
                          </a:solidFill>
                          <a:latin typeface="Nimbus Roman"/>
                          <a:ea typeface="+mn-ea"/>
                          <a:cs typeface="+mn-cs"/>
                        </a:rPr>
                        <a:t>педагогического совета (о принятии локальных актов по организации образовательной деятельности)</a:t>
                      </a:r>
                    </a:p>
                    <a:p>
                      <a:pPr marL="216000" indent="-216000" algn="just" defTabSz="914400" rtl="0" eaLnBrk="1" latinLnBrk="0" hangingPunct="1">
                        <a:lnSpc>
                          <a:spcPct val="115000"/>
                        </a:lnSpc>
                        <a:spcBef>
                          <a:spcPts val="283"/>
                        </a:spcBef>
                        <a:spcAft>
                          <a:spcPts val="283"/>
                        </a:spcAft>
                        <a:buClr>
                          <a:srgbClr val="000000"/>
                        </a:buClr>
                        <a:buSzPct val="45000"/>
                        <a:buFont typeface="Symbol"/>
                        <a:buChar char=""/>
                      </a:pPr>
                      <a:r>
                        <a:rPr lang="ru-RU" sz="2000" b="0" strike="noStrike" kern="1200" spc="-1" dirty="0" smtClean="0">
                          <a:solidFill>
                            <a:srgbClr val="000000"/>
                          </a:solidFill>
                          <a:latin typeface="Nimbus Roman"/>
                          <a:ea typeface="+mn-ea"/>
                          <a:cs typeface="+mn-cs"/>
                        </a:rPr>
                        <a:t>Протокол и решение </a:t>
                      </a:r>
                      <a:r>
                        <a:rPr lang="ru-RU" sz="2000" b="0" strike="noStrike" kern="1200" spc="-1" dirty="0">
                          <a:solidFill>
                            <a:srgbClr val="000000"/>
                          </a:solidFill>
                          <a:latin typeface="Nimbus Roman"/>
                          <a:ea typeface="+mn-ea"/>
                          <a:cs typeface="+mn-cs"/>
                        </a:rPr>
                        <a:t>общего собрания коллектива (о принятии локальных актов, затрагивающих интересы всех участников образовательных отношений)</a:t>
                      </a:r>
                    </a:p>
                    <a:p>
                      <a:pPr marL="216000" indent="-216000" algn="just" defTabSz="914400" rtl="0" eaLnBrk="1" latinLnBrk="0" hangingPunct="1">
                        <a:lnSpc>
                          <a:spcPct val="115000"/>
                        </a:lnSpc>
                        <a:spcBef>
                          <a:spcPts val="283"/>
                        </a:spcBef>
                        <a:spcAft>
                          <a:spcPts val="283"/>
                        </a:spcAft>
                        <a:buClr>
                          <a:srgbClr val="000000"/>
                        </a:buClr>
                        <a:buSzPct val="45000"/>
                        <a:buFont typeface="Symbol"/>
                        <a:buChar char=""/>
                      </a:pPr>
                      <a:r>
                        <a:rPr lang="ru-RU" sz="2000" b="0" strike="noStrike" kern="1200" spc="-1" dirty="0">
                          <a:solidFill>
                            <a:srgbClr val="000000"/>
                          </a:solidFill>
                          <a:latin typeface="Nimbus Roman"/>
                          <a:ea typeface="+mn-ea"/>
                          <a:cs typeface="+mn-cs"/>
                        </a:rPr>
                        <a:t>Приказы «Об утверждении локальных актов» (указать перечень локальных актов)</a:t>
                      </a: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632035308"/>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Прямоугольник 112"/>
          <p:cNvSpPr/>
          <p:nvPr/>
        </p:nvSpPr>
        <p:spPr>
          <a:xfrm>
            <a:off x="941760" y="20628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Локальные акты</a:t>
            </a:r>
            <a:endParaRPr lang="ru-RU" sz="3200" b="0" strike="noStrike" spc="-1">
              <a:solidFill>
                <a:srgbClr val="000000"/>
              </a:solidFill>
              <a:latin typeface="Arial"/>
            </a:endParaRPr>
          </a:p>
        </p:txBody>
      </p:sp>
      <p:graphicFrame>
        <p:nvGraphicFramePr>
          <p:cNvPr id="114" name="Таблица 113"/>
          <p:cNvGraphicFramePr/>
          <p:nvPr>
            <p:extLst>
              <p:ext uri="{D42A27DB-BD31-4B8C-83A1-F6EECF244321}">
                <p14:modId xmlns:p14="http://schemas.microsoft.com/office/powerpoint/2010/main" val="2543696422"/>
              </p:ext>
            </p:extLst>
          </p:nvPr>
        </p:nvGraphicFramePr>
        <p:xfrm>
          <a:off x="333360" y="1079280"/>
          <a:ext cx="12771000" cy="6085332"/>
        </p:xfrm>
        <a:graphic>
          <a:graphicData uri="http://schemas.openxmlformats.org/drawingml/2006/table">
            <a:tbl>
              <a:tblPr/>
              <a:tblGrid>
                <a:gridCol w="4605840">
                  <a:extLst>
                    <a:ext uri="{9D8B030D-6E8A-4147-A177-3AD203B41FA5}">
                      <a16:colId xmlns:a16="http://schemas.microsoft.com/office/drawing/2014/main" val="20000"/>
                    </a:ext>
                  </a:extLst>
                </a:gridCol>
                <a:gridCol w="8165160">
                  <a:extLst>
                    <a:ext uri="{9D8B030D-6E8A-4147-A177-3AD203B41FA5}">
                      <a16:colId xmlns:a16="http://schemas.microsoft.com/office/drawing/2014/main" val="20001"/>
                    </a:ext>
                  </a:extLst>
                </a:gridCol>
              </a:tblGrid>
              <a:tr h="777240">
                <a:tc>
                  <a:txBody>
                    <a:bodyPr/>
                    <a:lstStyle/>
                    <a:p>
                      <a:pPr algn="ctr" defTabSz="914400">
                        <a:lnSpc>
                          <a:spcPct val="115000"/>
                        </a:lnSpc>
                        <a:spcBef>
                          <a:spcPts val="283"/>
                        </a:spcBef>
                        <a:spcAft>
                          <a:spcPts val="283"/>
                        </a:spcAft>
                      </a:pPr>
                      <a:r>
                        <a:rPr lang="ru-RU" sz="2100" b="1" strike="noStrike" spc="-1">
                          <a:solidFill>
                            <a:srgbClr val="000000"/>
                          </a:solidFill>
                          <a:latin typeface="Nimbus Roman"/>
                        </a:rPr>
                        <a:t>Нормативно — правовая</a:t>
                      </a:r>
                      <a:endParaRPr lang="ru-RU" sz="2100" b="0" strike="noStrike" spc="-1">
                        <a:solidFill>
                          <a:srgbClr val="000000"/>
                        </a:solidFill>
                        <a:latin typeface="Arial"/>
                      </a:endParaRPr>
                    </a:p>
                    <a:p>
                      <a:pPr algn="ctr" defTabSz="914400">
                        <a:lnSpc>
                          <a:spcPct val="115000"/>
                        </a:lnSpc>
                        <a:spcBef>
                          <a:spcPts val="283"/>
                        </a:spcBef>
                        <a:spcAft>
                          <a:spcPts val="283"/>
                        </a:spcAft>
                      </a:pPr>
                      <a:r>
                        <a:rPr lang="ru-RU" sz="2100" b="1" strike="noStrike" spc="-1">
                          <a:solidFill>
                            <a:srgbClr val="000000"/>
                          </a:solidFill>
                          <a:latin typeface="Nimbus Roman"/>
                        </a:rPr>
                        <a:t>база МП РФ</a:t>
                      </a:r>
                      <a:endParaRPr lang="ru-RU" sz="21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600" b="1" strike="noStrike" spc="-1">
                          <a:solidFill>
                            <a:srgbClr val="000000"/>
                          </a:solidFill>
                          <a:latin typeface="Nimbus Roman"/>
                        </a:rPr>
                        <a:t>Документация ОУ</a:t>
                      </a:r>
                      <a:endParaRPr lang="ru-RU" sz="26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3088080">
                <a:tc>
                  <a:txBody>
                    <a:bodyPr/>
                    <a:lstStyle/>
                    <a:p>
                      <a:pPr marL="0" indent="0" defTabSz="914400">
                        <a:lnSpc>
                          <a:spcPct val="115000"/>
                        </a:lnSpc>
                        <a:spcBef>
                          <a:spcPts val="283"/>
                        </a:spcBef>
                        <a:spcAft>
                          <a:spcPts val="283"/>
                        </a:spcAft>
                        <a:buClr>
                          <a:srgbClr val="000000"/>
                        </a:buClr>
                        <a:buFont typeface="Symbol"/>
                        <a:buNone/>
                      </a:pPr>
                      <a:r>
                        <a:rPr lang="ru-RU" sz="2400" b="0" strike="noStrike" spc="-1" dirty="0">
                          <a:solidFill>
                            <a:srgbClr val="000000"/>
                          </a:solidFill>
                          <a:latin typeface="Nimbus Roman"/>
                          <a:ea typeface="Tahoma"/>
                        </a:rPr>
                        <a:t>Федеральный Закон № 273 от 29.12.2012 года «Об образовании в Российской Федерации» (ст. 55, 56)</a:t>
                      </a:r>
                      <a:endParaRPr lang="ru-RU" sz="24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о Педагогическом совете</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об общем собрании коллектива</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о рабочих программах учебных предметов, курсов (в том числе внеурочной деятельности), учебных модулей</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о Школьном Совете Учащихся</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о методической службе учреждения</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о родительском комитете</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о порядке приема на обучение по образовательным программам НОО, ООО, СОО</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о порядке зачета результатов освоения обучающимися учебных предметов, курсов, дисциплин, дополнительных образовательных программ в других организациях</a:t>
                      </a:r>
                      <a:endParaRPr lang="ru-RU" sz="20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516979233"/>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Прямоугольник 114"/>
          <p:cNvSpPr/>
          <p:nvPr/>
        </p:nvSpPr>
        <p:spPr>
          <a:xfrm>
            <a:off x="1293849" y="137919"/>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dirty="0">
                <a:solidFill>
                  <a:srgbClr val="000000"/>
                </a:solidFill>
                <a:latin typeface="Nimbus Roman"/>
              </a:rPr>
              <a:t>Локальные акты</a:t>
            </a:r>
            <a:endParaRPr lang="ru-RU" sz="3200" b="0" strike="noStrike" spc="-1" dirty="0">
              <a:solidFill>
                <a:srgbClr val="000000"/>
              </a:solidFill>
              <a:latin typeface="Arial"/>
            </a:endParaRPr>
          </a:p>
        </p:txBody>
      </p:sp>
      <p:graphicFrame>
        <p:nvGraphicFramePr>
          <p:cNvPr id="116" name="Таблица 115"/>
          <p:cNvGraphicFramePr/>
          <p:nvPr>
            <p:extLst>
              <p:ext uri="{D42A27DB-BD31-4B8C-83A1-F6EECF244321}">
                <p14:modId xmlns:p14="http://schemas.microsoft.com/office/powerpoint/2010/main" val="4279851511"/>
              </p:ext>
            </p:extLst>
          </p:nvPr>
        </p:nvGraphicFramePr>
        <p:xfrm>
          <a:off x="144379" y="787112"/>
          <a:ext cx="12988421" cy="6592320"/>
        </p:xfrm>
        <a:graphic>
          <a:graphicData uri="http://schemas.openxmlformats.org/drawingml/2006/table">
            <a:tbl>
              <a:tblPr/>
              <a:tblGrid>
                <a:gridCol w="3388093">
                  <a:extLst>
                    <a:ext uri="{9D8B030D-6E8A-4147-A177-3AD203B41FA5}">
                      <a16:colId xmlns:a16="http://schemas.microsoft.com/office/drawing/2014/main" val="20000"/>
                    </a:ext>
                  </a:extLst>
                </a:gridCol>
                <a:gridCol w="9600328">
                  <a:extLst>
                    <a:ext uri="{9D8B030D-6E8A-4147-A177-3AD203B41FA5}">
                      <a16:colId xmlns:a16="http://schemas.microsoft.com/office/drawing/2014/main" val="20001"/>
                    </a:ext>
                  </a:extLst>
                </a:gridCol>
              </a:tblGrid>
              <a:tr h="1060200">
                <a:tc>
                  <a:txBody>
                    <a:bodyPr/>
                    <a:lstStyle/>
                    <a:p>
                      <a:pPr algn="ctr" defTabSz="914400">
                        <a:lnSpc>
                          <a:spcPct val="115000"/>
                        </a:lnSpc>
                        <a:spcBef>
                          <a:spcPts val="283"/>
                        </a:spcBef>
                        <a:spcAft>
                          <a:spcPts val="283"/>
                        </a:spcAft>
                      </a:pPr>
                      <a:r>
                        <a:rPr lang="ru-RU" sz="2000" b="1" strike="noStrike" spc="-1" dirty="0">
                          <a:solidFill>
                            <a:srgbClr val="000000"/>
                          </a:solidFill>
                          <a:latin typeface="Nimbus Roman"/>
                        </a:rPr>
                        <a:t>Нормативно — правовая</a:t>
                      </a:r>
                      <a:endParaRPr lang="ru-RU" sz="2000" b="0" strike="noStrike" spc="-1" dirty="0">
                        <a:solidFill>
                          <a:srgbClr val="000000"/>
                        </a:solidFill>
                        <a:latin typeface="Arial"/>
                      </a:endParaRPr>
                    </a:p>
                    <a:p>
                      <a:pPr algn="ctr" defTabSz="914400">
                        <a:lnSpc>
                          <a:spcPct val="115000"/>
                        </a:lnSpc>
                        <a:spcBef>
                          <a:spcPts val="283"/>
                        </a:spcBef>
                        <a:spcAft>
                          <a:spcPts val="283"/>
                        </a:spcAft>
                      </a:pPr>
                      <a:r>
                        <a:rPr lang="ru-RU" sz="2000" b="1" strike="noStrike" spc="-1" dirty="0">
                          <a:solidFill>
                            <a:srgbClr val="000000"/>
                          </a:solidFill>
                          <a:latin typeface="Nimbus Roman"/>
                        </a:rPr>
                        <a:t>база МП РФ</a:t>
                      </a:r>
                      <a:endParaRPr lang="ru-RU" sz="2000" b="0" strike="noStrike" spc="-1" dirty="0">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400" b="1" strike="noStrike" spc="-1" dirty="0">
                          <a:solidFill>
                            <a:srgbClr val="000000"/>
                          </a:solidFill>
                          <a:latin typeface="Nimbus Roman"/>
                        </a:rPr>
                        <a:t>Документация ОУ</a:t>
                      </a:r>
                      <a:endParaRPr lang="ru-RU" sz="2400" b="0" strike="noStrike" spc="-1" dirty="0">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3088080">
                <a:tc>
                  <a:txBody>
                    <a:bodyPr/>
                    <a:lstStyle/>
                    <a:p>
                      <a:pPr marL="0" indent="0" defTabSz="914400">
                        <a:lnSpc>
                          <a:spcPct val="115000"/>
                        </a:lnSpc>
                        <a:spcBef>
                          <a:spcPts val="283"/>
                        </a:spcBef>
                        <a:spcAft>
                          <a:spcPts val="283"/>
                        </a:spcAft>
                        <a:buClr>
                          <a:srgbClr val="000000"/>
                        </a:buClr>
                        <a:buFont typeface="Symbol"/>
                        <a:buNone/>
                      </a:pPr>
                      <a:r>
                        <a:rPr lang="ru-RU" sz="2000" b="0" strike="noStrike" spc="-1" dirty="0">
                          <a:solidFill>
                            <a:srgbClr val="000000"/>
                          </a:solidFill>
                          <a:latin typeface="Nimbus Roman"/>
                          <a:ea typeface="Tahoma"/>
                        </a:rPr>
                        <a:t>Федеральный Закон № 273 от 29.12.2012 года «Об образовании в Российской Федерации» (ст. 30, 34, 45)</a:t>
                      </a:r>
                      <a:endParaRPr lang="ru-RU" sz="20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о порядке и условиях осуществления перевода учащихся из общеобразовательного учреждения в другие организации, осуществляющие образовательную деятельность по образовательным программам соответствующих уровней и направленностей</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о </a:t>
                      </a:r>
                      <a:r>
                        <a:rPr lang="ru-RU" sz="2000" b="0" strike="noStrike" spc="-1" dirty="0" err="1">
                          <a:solidFill>
                            <a:srgbClr val="000000"/>
                          </a:solidFill>
                          <a:latin typeface="Nimbus Roman"/>
                        </a:rPr>
                        <a:t>безотметочном</a:t>
                      </a:r>
                      <a:r>
                        <a:rPr lang="ru-RU" sz="2000" b="0" strike="noStrike" spc="-1" dirty="0">
                          <a:solidFill>
                            <a:srgbClr val="000000"/>
                          </a:solidFill>
                          <a:latin typeface="Nimbus Roman"/>
                        </a:rPr>
                        <a:t> обучении учащихся первого класса</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об олимпиадах</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о проведении внеурочных и внешкольных мероприятий</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о формах, периодичности и порядке текущего контроля успеваемости и промежуточной аттестации обучающихся</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по организации домашней учебной работы обучающихся</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о комиссии по урегулированию споров между участниками образовательных отношений</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об организации обучения лиц с ограниченными возможностями здоровья</a:t>
                      </a:r>
                      <a:endParaRPr lang="ru-RU" sz="20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355837905"/>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Прямоугольник 116"/>
          <p:cNvSpPr/>
          <p:nvPr/>
        </p:nvSpPr>
        <p:spPr>
          <a:xfrm>
            <a:off x="1303560" y="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Локальные акты</a:t>
            </a:r>
            <a:endParaRPr lang="ru-RU" sz="3200" b="0" strike="noStrike" spc="-1">
              <a:solidFill>
                <a:srgbClr val="000000"/>
              </a:solidFill>
              <a:latin typeface="Arial"/>
            </a:endParaRPr>
          </a:p>
        </p:txBody>
      </p:sp>
      <p:graphicFrame>
        <p:nvGraphicFramePr>
          <p:cNvPr id="118" name="Таблица 117"/>
          <p:cNvGraphicFramePr/>
          <p:nvPr/>
        </p:nvGraphicFramePr>
        <p:xfrm>
          <a:off x="401760" y="608760"/>
          <a:ext cx="12690720" cy="6825996"/>
        </p:xfrm>
        <a:graphic>
          <a:graphicData uri="http://schemas.openxmlformats.org/drawingml/2006/table">
            <a:tbl>
              <a:tblPr/>
              <a:tblGrid>
                <a:gridCol w="4037760">
                  <a:extLst>
                    <a:ext uri="{9D8B030D-6E8A-4147-A177-3AD203B41FA5}">
                      <a16:colId xmlns:a16="http://schemas.microsoft.com/office/drawing/2014/main" val="20000"/>
                    </a:ext>
                  </a:extLst>
                </a:gridCol>
                <a:gridCol w="8652960">
                  <a:extLst>
                    <a:ext uri="{9D8B030D-6E8A-4147-A177-3AD203B41FA5}">
                      <a16:colId xmlns:a16="http://schemas.microsoft.com/office/drawing/2014/main" val="20001"/>
                    </a:ext>
                  </a:extLst>
                </a:gridCol>
              </a:tblGrid>
              <a:tr h="631080">
                <a:tc>
                  <a:txBody>
                    <a:bodyPr/>
                    <a:lstStyle/>
                    <a:p>
                      <a:pPr algn="ctr" defTabSz="914400">
                        <a:lnSpc>
                          <a:spcPct val="115000"/>
                        </a:lnSpc>
                      </a:pPr>
                      <a:r>
                        <a:rPr lang="ru-RU" sz="2100" b="1" strike="noStrike" spc="-1">
                          <a:solidFill>
                            <a:srgbClr val="000000"/>
                          </a:solidFill>
                          <a:latin typeface="Nimbus Roman"/>
                        </a:rPr>
                        <a:t>Нормативно — правовая</a:t>
                      </a:r>
                      <a:endParaRPr lang="ru-RU" sz="2100" b="0" strike="noStrike" spc="-1">
                        <a:solidFill>
                          <a:srgbClr val="000000"/>
                        </a:solidFill>
                        <a:latin typeface="Arial"/>
                      </a:endParaRPr>
                    </a:p>
                    <a:p>
                      <a:pPr algn="ctr" defTabSz="914400">
                        <a:lnSpc>
                          <a:spcPct val="115000"/>
                        </a:lnSpc>
                      </a:pPr>
                      <a:r>
                        <a:rPr lang="ru-RU" sz="2100" b="1" strike="noStrike" spc="-1">
                          <a:solidFill>
                            <a:srgbClr val="000000"/>
                          </a:solidFill>
                          <a:latin typeface="Nimbus Roman"/>
                        </a:rPr>
                        <a:t>база МП РФ</a:t>
                      </a:r>
                      <a:endParaRPr lang="ru-RU" sz="21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600" b="1" strike="noStrike" spc="-1">
                          <a:solidFill>
                            <a:srgbClr val="000000"/>
                          </a:solidFill>
                          <a:latin typeface="Nimbus Roman"/>
                        </a:rPr>
                        <a:t>Документация ОУ</a:t>
                      </a:r>
                      <a:endParaRPr lang="ru-RU" sz="26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3088080">
                <a:tc>
                  <a:txBody>
                    <a:bodyPr/>
                    <a:lstStyle/>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Федеральный Закон № 273 от 29.12.2012 года «Об образовании в Российской Федерации» (ст. 34, 48, 79)</a:t>
                      </a:r>
                      <a:endParaRPr lang="ru-RU" sz="18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Федеральный закон от 08.08.2024 № 315-ФЗ (новые нормы об условиях обучения детей с ОВЗ и инвалидами)</a:t>
                      </a:r>
                      <a:endParaRPr lang="ru-RU" sz="18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Приказ МП РФ от 01.11.2024 № 763 «Об утверждении положения о ПМПК»</a:t>
                      </a:r>
                      <a:endParaRPr lang="ru-RU" sz="18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Приказ МП РФ от 06.11.2024 № 778 "Об утверждении типового порядка организации деятельности по оказанию психолого-педагогической‚ медицинской и социальной помощи … "</a:t>
                      </a:r>
                      <a:endParaRPr lang="ru-RU" sz="1800" b="0" strike="noStrike" spc="-1">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216000" indent="-216000" algn="just" defTabSz="914400">
                        <a:lnSpc>
                          <a:spcPct val="115000"/>
                        </a:lnSpc>
                        <a:spcBef>
                          <a:spcPts val="283"/>
                        </a:spcBef>
                        <a:spcAft>
                          <a:spcPts val="283"/>
                        </a:spcAft>
                        <a:buClr>
                          <a:srgbClr val="000000"/>
                        </a:buClr>
                        <a:buFont typeface="Symbol"/>
                        <a:buChar char=""/>
                      </a:pPr>
                      <a:r>
                        <a:rPr lang="ru-RU" sz="2100" b="0" strike="noStrike" spc="-1">
                          <a:solidFill>
                            <a:srgbClr val="000000"/>
                          </a:solidFill>
                          <a:latin typeface="Nimbus Roman"/>
                        </a:rPr>
                        <a:t>Положение о платных дополнительных образовательных услугах</a:t>
                      </a:r>
                      <a:endParaRPr lang="ru-RU" sz="21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100" b="0" strike="noStrike" spc="-1">
                          <a:solidFill>
                            <a:srgbClr val="000000"/>
                          </a:solidFill>
                          <a:latin typeface="Nimbus Roman"/>
                        </a:rPr>
                        <a:t>Правила внутреннего трудового распорядка</a:t>
                      </a:r>
                      <a:endParaRPr lang="ru-RU" sz="21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100" b="0" strike="noStrike" spc="-1">
                          <a:solidFill>
                            <a:srgbClr val="000000"/>
                          </a:solidFill>
                          <a:latin typeface="Nimbus Roman"/>
                        </a:rPr>
                        <a:t>Правила внутреннего распорядка учащихся</a:t>
                      </a:r>
                      <a:endParaRPr lang="ru-RU" sz="21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100" b="0" strike="noStrike" spc="-1">
                          <a:solidFill>
                            <a:srgbClr val="000000"/>
                          </a:solidFill>
                          <a:latin typeface="Nimbus Roman"/>
                        </a:rPr>
                        <a:t>Положение о внутришкольном контроле</a:t>
                      </a:r>
                      <a:endParaRPr lang="ru-RU" sz="21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100" b="0" strike="noStrike" spc="-1">
                          <a:solidFill>
                            <a:srgbClr val="000000"/>
                          </a:solidFill>
                          <a:latin typeface="Nimbus Roman"/>
                        </a:rPr>
                        <a:t>Положение о порядке обучения детей-инвалидов, детей с ограниченными возможностями здоровья, детей, нуждающихся в длительном лечении на дому</a:t>
                      </a:r>
                      <a:endParaRPr lang="ru-RU" sz="21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100" b="0" strike="noStrike" spc="-1">
                          <a:solidFill>
                            <a:srgbClr val="000000"/>
                          </a:solidFill>
                          <a:latin typeface="Nimbus Roman"/>
                        </a:rPr>
                        <a:t>Положение о системе внутреннего мониторинга качества образования</a:t>
                      </a:r>
                      <a:endParaRPr lang="ru-RU" sz="21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100" b="0" strike="noStrike" spc="-1">
                          <a:solidFill>
                            <a:srgbClr val="000000"/>
                          </a:solidFill>
                          <a:latin typeface="Nimbus Roman"/>
                        </a:rPr>
                        <a:t>Положение о школьной психолого-педагогической, медико-педагогической комиссии</a:t>
                      </a:r>
                      <a:endParaRPr lang="ru-RU" sz="21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100" b="0" strike="noStrike" spc="-1">
                          <a:solidFill>
                            <a:srgbClr val="000000"/>
                          </a:solidFill>
                          <a:latin typeface="Nimbus Roman"/>
                        </a:rPr>
                        <a:t>Положение об обработке и защите персональных данных</a:t>
                      </a:r>
                      <a:endParaRPr lang="ru-RU" sz="2100" b="0" strike="noStrike" spc="-1">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05614262"/>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Прямоугольник 118"/>
          <p:cNvSpPr/>
          <p:nvPr/>
        </p:nvSpPr>
        <p:spPr>
          <a:xfrm>
            <a:off x="891720" y="26892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Локальные акты</a:t>
            </a:r>
            <a:endParaRPr lang="ru-RU" sz="3200" b="0" strike="noStrike" spc="-1">
              <a:solidFill>
                <a:srgbClr val="000000"/>
              </a:solidFill>
              <a:latin typeface="Arial"/>
            </a:endParaRPr>
          </a:p>
        </p:txBody>
      </p:sp>
      <p:graphicFrame>
        <p:nvGraphicFramePr>
          <p:cNvPr id="120" name="Таблица 119"/>
          <p:cNvGraphicFramePr/>
          <p:nvPr/>
        </p:nvGraphicFramePr>
        <p:xfrm>
          <a:off x="308520" y="1351440"/>
          <a:ext cx="12861360" cy="5308092"/>
        </p:xfrm>
        <a:graphic>
          <a:graphicData uri="http://schemas.openxmlformats.org/drawingml/2006/table">
            <a:tbl>
              <a:tblPr/>
              <a:tblGrid>
                <a:gridCol w="4092120">
                  <a:extLst>
                    <a:ext uri="{9D8B030D-6E8A-4147-A177-3AD203B41FA5}">
                      <a16:colId xmlns:a16="http://schemas.microsoft.com/office/drawing/2014/main" val="20000"/>
                    </a:ext>
                  </a:extLst>
                </a:gridCol>
                <a:gridCol w="8769240">
                  <a:extLst>
                    <a:ext uri="{9D8B030D-6E8A-4147-A177-3AD203B41FA5}">
                      <a16:colId xmlns:a16="http://schemas.microsoft.com/office/drawing/2014/main" val="20001"/>
                    </a:ext>
                  </a:extLst>
                </a:gridCol>
              </a:tblGrid>
              <a:tr h="631080">
                <a:tc>
                  <a:txBody>
                    <a:bodyPr/>
                    <a:lstStyle/>
                    <a:p>
                      <a:pPr algn="ctr" defTabSz="914400">
                        <a:lnSpc>
                          <a:spcPct val="115000"/>
                        </a:lnSpc>
                      </a:pPr>
                      <a:r>
                        <a:rPr lang="ru-RU" sz="2100" b="1" strike="noStrike" spc="-1">
                          <a:solidFill>
                            <a:srgbClr val="000000"/>
                          </a:solidFill>
                          <a:latin typeface="Nimbus Roman"/>
                        </a:rPr>
                        <a:t>Нормативно — правовая</a:t>
                      </a:r>
                      <a:endParaRPr lang="ru-RU" sz="2100" b="0" strike="noStrike" spc="-1">
                        <a:solidFill>
                          <a:srgbClr val="000000"/>
                        </a:solidFill>
                        <a:latin typeface="Arial"/>
                      </a:endParaRPr>
                    </a:p>
                    <a:p>
                      <a:pPr algn="ctr" defTabSz="914400">
                        <a:lnSpc>
                          <a:spcPct val="115000"/>
                        </a:lnSpc>
                      </a:pPr>
                      <a:r>
                        <a:rPr lang="ru-RU" sz="2100" b="1" strike="noStrike" spc="-1">
                          <a:solidFill>
                            <a:srgbClr val="000000"/>
                          </a:solidFill>
                          <a:latin typeface="Nimbus Roman"/>
                        </a:rPr>
                        <a:t>база МП РФ</a:t>
                      </a:r>
                      <a:endParaRPr lang="ru-RU" sz="21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600" b="1" strike="noStrike" spc="-1">
                          <a:solidFill>
                            <a:srgbClr val="000000"/>
                          </a:solidFill>
                          <a:latin typeface="Nimbus Roman"/>
                        </a:rPr>
                        <a:t>Документация ОУ</a:t>
                      </a:r>
                      <a:endParaRPr lang="ru-RU" sz="26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3088080">
                <a:tc>
                  <a:txBody>
                    <a:bodyPr/>
                    <a:lstStyle/>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Федеральный Закон № 273 от 29.12.2012 года «Об образовании в Российской Федерации» (ст. 16, 17, 18, 29, 37, 41, 52)</a:t>
                      </a:r>
                      <a:endParaRPr lang="ru-RU" sz="1800" b="0" strike="noStrike" spc="-1">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о медицинском обслуживании обучающихся</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об организации питания обучающихся</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о ведении электронного журнала</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о получении информации об образовательном учреждении</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Положение об электронной информационно-образовательной среде</a:t>
                      </a:r>
                      <a:endParaRPr lang="ru-RU" sz="2000" b="0" strike="noStrike" spc="-1" dirty="0">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2000" b="0" strike="noStrike" spc="-1" dirty="0">
                          <a:solidFill>
                            <a:srgbClr val="000000"/>
                          </a:solidFill>
                          <a:latin typeface="Nimbus Roman"/>
                        </a:rPr>
                        <a:t>Должностные инструкции работников, в том числе административно-хозяйственного персонала, учителей-предметников, классных руководителей, социального педагога, психолога и др.</a:t>
                      </a:r>
                      <a:endParaRPr lang="ru-RU" sz="2000" b="0" strike="noStrike" spc="-1" dirty="0">
                        <a:solidFill>
                          <a:srgbClr val="000000"/>
                        </a:solidFill>
                        <a:latin typeface="Arial"/>
                      </a:endParaRPr>
                    </a:p>
                    <a:p>
                      <a:pPr algn="just" defTabSz="914400">
                        <a:lnSpc>
                          <a:spcPct val="115000"/>
                        </a:lnSpc>
                        <a:spcBef>
                          <a:spcPts val="283"/>
                        </a:spcBef>
                        <a:spcAft>
                          <a:spcPts val="283"/>
                        </a:spcAft>
                      </a:pPr>
                      <a:endParaRPr lang="ru-RU" sz="2000" b="0" strike="noStrike" spc="-1" dirty="0">
                        <a:solidFill>
                          <a:srgbClr val="000000"/>
                        </a:solidFill>
                        <a:latin typeface="Arial"/>
                      </a:endParaRPr>
                    </a:p>
                    <a:p>
                      <a:pPr marL="0" indent="0" algn="just" defTabSz="914400">
                        <a:lnSpc>
                          <a:spcPct val="115000"/>
                        </a:lnSpc>
                        <a:spcBef>
                          <a:spcPts val="283"/>
                        </a:spcBef>
                        <a:spcAft>
                          <a:spcPts val="283"/>
                        </a:spcAft>
                        <a:buClr>
                          <a:srgbClr val="000000"/>
                        </a:buClr>
                        <a:buFont typeface="Symbol"/>
                        <a:buNone/>
                      </a:pPr>
                      <a:r>
                        <a:rPr lang="ru-RU" sz="2000" b="1" strike="noStrike" spc="-1" dirty="0">
                          <a:solidFill>
                            <a:srgbClr val="000000"/>
                          </a:solidFill>
                          <a:latin typeface="Nimbus Roman"/>
                          <a:ea typeface="Tahoma"/>
                        </a:rPr>
                        <a:t>(должностная инструкция — общее понятие (учителей русского языка), функциональные обязанности (конкретного человека))</a:t>
                      </a:r>
                      <a:endParaRPr lang="ru-RU" sz="20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233170565"/>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Прямоугольник 120"/>
          <p:cNvSpPr/>
          <p:nvPr/>
        </p:nvSpPr>
        <p:spPr>
          <a:xfrm>
            <a:off x="1122840" y="20880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Локальные акты</a:t>
            </a:r>
            <a:endParaRPr lang="ru-RU" sz="3200" b="0" strike="noStrike" spc="-1">
              <a:solidFill>
                <a:srgbClr val="000000"/>
              </a:solidFill>
              <a:latin typeface="Arial"/>
            </a:endParaRPr>
          </a:p>
        </p:txBody>
      </p:sp>
      <p:graphicFrame>
        <p:nvGraphicFramePr>
          <p:cNvPr id="122" name="Таблица 121"/>
          <p:cNvGraphicFramePr/>
          <p:nvPr/>
        </p:nvGraphicFramePr>
        <p:xfrm>
          <a:off x="368640" y="989640"/>
          <a:ext cx="12700800" cy="6336792"/>
        </p:xfrm>
        <a:graphic>
          <a:graphicData uri="http://schemas.openxmlformats.org/drawingml/2006/table">
            <a:tbl>
              <a:tblPr/>
              <a:tblGrid>
                <a:gridCol w="4041000">
                  <a:extLst>
                    <a:ext uri="{9D8B030D-6E8A-4147-A177-3AD203B41FA5}">
                      <a16:colId xmlns:a16="http://schemas.microsoft.com/office/drawing/2014/main" val="20000"/>
                    </a:ext>
                  </a:extLst>
                </a:gridCol>
                <a:gridCol w="8659800">
                  <a:extLst>
                    <a:ext uri="{9D8B030D-6E8A-4147-A177-3AD203B41FA5}">
                      <a16:colId xmlns:a16="http://schemas.microsoft.com/office/drawing/2014/main" val="20001"/>
                    </a:ext>
                  </a:extLst>
                </a:gridCol>
              </a:tblGrid>
              <a:tr h="631080">
                <a:tc>
                  <a:txBody>
                    <a:bodyPr/>
                    <a:lstStyle/>
                    <a:p>
                      <a:pPr algn="ctr" defTabSz="914400">
                        <a:lnSpc>
                          <a:spcPct val="115000"/>
                        </a:lnSpc>
                      </a:pPr>
                      <a:r>
                        <a:rPr lang="ru-RU" sz="2100" b="1" strike="noStrike" spc="-1">
                          <a:solidFill>
                            <a:srgbClr val="000000"/>
                          </a:solidFill>
                          <a:latin typeface="Nimbus Roman"/>
                        </a:rPr>
                        <a:t>Нормативно — правовая</a:t>
                      </a:r>
                      <a:endParaRPr lang="ru-RU" sz="2100" b="0" strike="noStrike" spc="-1">
                        <a:solidFill>
                          <a:srgbClr val="000000"/>
                        </a:solidFill>
                        <a:latin typeface="Arial"/>
                      </a:endParaRPr>
                    </a:p>
                    <a:p>
                      <a:pPr algn="ctr" defTabSz="914400">
                        <a:lnSpc>
                          <a:spcPct val="115000"/>
                        </a:lnSpc>
                      </a:pPr>
                      <a:r>
                        <a:rPr lang="ru-RU" sz="2100" b="1" strike="noStrike" spc="-1">
                          <a:solidFill>
                            <a:srgbClr val="000000"/>
                          </a:solidFill>
                          <a:latin typeface="Nimbus Roman"/>
                        </a:rPr>
                        <a:t>база МП РФ</a:t>
                      </a:r>
                      <a:endParaRPr lang="ru-RU" sz="21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600" b="1" strike="noStrike" spc="-1">
                          <a:solidFill>
                            <a:srgbClr val="000000"/>
                          </a:solidFill>
                          <a:latin typeface="Nimbus Roman"/>
                        </a:rPr>
                        <a:t>Документация ОУ</a:t>
                      </a:r>
                      <a:endParaRPr lang="ru-RU" sz="26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3088080">
                <a:tc>
                  <a:txBody>
                    <a:bodyPr/>
                    <a:lstStyle/>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Федеральный Закон № 273 от 29.12.2012 года «Об образовании в Российской Федерации» (ст. 17, 75)</a:t>
                      </a:r>
                      <a:endParaRPr lang="ru-RU" sz="18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Приказ МП РФ от 27.07.2022 № 629</a:t>
                      </a:r>
                      <a:endParaRPr lang="ru-RU" sz="1800" b="0" strike="noStrike" spc="-1">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Положение о дежурстве по школе</a:t>
                      </a:r>
                      <a:endParaRPr lang="ru-RU" sz="18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Положение о классных руководителях</a:t>
                      </a:r>
                      <a:endParaRPr lang="ru-RU" sz="18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Положение о работе штаба по профилактике</a:t>
                      </a:r>
                      <a:endParaRPr lang="ru-RU" sz="18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Положение об отрядах профилактики ЮИД, ДЮП</a:t>
                      </a:r>
                      <a:endParaRPr lang="ru-RU" sz="18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Положение о системе оценивания образовательных достижений обучающихся</a:t>
                      </a:r>
                      <a:endParaRPr lang="ru-RU" sz="18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Положение по организации освоения обучающимися общеобразовательных программ вне организации (семейное образование и самообразование)</a:t>
                      </a:r>
                      <a:endParaRPr lang="ru-RU" sz="18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Положение о проектной и учебно-исследовательской деятельности обучающихся</a:t>
                      </a:r>
                      <a:endParaRPr lang="ru-RU" sz="18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Положение о порядке организации и осуществления образовательной деятельности по дополнительным общеобразовательным программам </a:t>
                      </a:r>
                      <a:endParaRPr lang="ru-RU" sz="18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Положение о порядке проведения самообследования</a:t>
                      </a:r>
                      <a:endParaRPr lang="ru-RU" sz="1800" b="0" strike="noStrike" spc="-1">
                        <a:solidFill>
                          <a:srgbClr val="000000"/>
                        </a:solidFill>
                        <a:latin typeface="Arial"/>
                      </a:endParaRPr>
                    </a:p>
                    <a:p>
                      <a:pPr marL="216000" indent="-216000" algn="just" defTabSz="914400">
                        <a:lnSpc>
                          <a:spcPct val="115000"/>
                        </a:lnSpc>
                        <a:spcBef>
                          <a:spcPts val="283"/>
                        </a:spcBef>
                        <a:spcAft>
                          <a:spcPts val="283"/>
                        </a:spcAft>
                        <a:buClr>
                          <a:srgbClr val="000000"/>
                        </a:buClr>
                        <a:buFont typeface="Symbol"/>
                        <a:buChar char=""/>
                      </a:pPr>
                      <a:r>
                        <a:rPr lang="ru-RU" sz="1800" b="0" strike="noStrike" spc="-1">
                          <a:solidFill>
                            <a:srgbClr val="000000"/>
                          </a:solidFill>
                          <a:latin typeface="Nimbus Roman"/>
                        </a:rPr>
                        <a:t>Положение о соблюдении орфографического режима и другие локальные акты</a:t>
                      </a:r>
                      <a:endParaRPr lang="ru-RU" sz="1800" b="0" strike="noStrike" spc="-1">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494040329"/>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5" name="Прямоугольник 134"/>
          <p:cNvSpPr/>
          <p:nvPr/>
        </p:nvSpPr>
        <p:spPr>
          <a:xfrm>
            <a:off x="1213200" y="-3274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dirty="0">
                <a:solidFill>
                  <a:srgbClr val="000000"/>
                </a:solidFill>
                <a:latin typeface="Nimbus Roman"/>
              </a:rPr>
              <a:t>Сайт образовательного учреждения</a:t>
            </a:r>
            <a:endParaRPr lang="ru-RU" sz="3200" b="0" strike="noStrike" spc="-1" dirty="0">
              <a:solidFill>
                <a:srgbClr val="000000"/>
              </a:solidFill>
              <a:latin typeface="Arial"/>
            </a:endParaRPr>
          </a:p>
        </p:txBody>
      </p:sp>
      <p:graphicFrame>
        <p:nvGraphicFramePr>
          <p:cNvPr id="136" name="Таблица 135"/>
          <p:cNvGraphicFramePr/>
          <p:nvPr>
            <p:extLst>
              <p:ext uri="{D42A27DB-BD31-4B8C-83A1-F6EECF244321}">
                <p14:modId xmlns:p14="http://schemas.microsoft.com/office/powerpoint/2010/main" val="607686774"/>
              </p:ext>
            </p:extLst>
          </p:nvPr>
        </p:nvGraphicFramePr>
        <p:xfrm>
          <a:off x="290730" y="609498"/>
          <a:ext cx="12741120" cy="6863899"/>
        </p:xfrm>
        <a:graphic>
          <a:graphicData uri="http://schemas.openxmlformats.org/drawingml/2006/table">
            <a:tbl>
              <a:tblPr/>
              <a:tblGrid>
                <a:gridCol w="3232118">
                  <a:extLst>
                    <a:ext uri="{9D8B030D-6E8A-4147-A177-3AD203B41FA5}">
                      <a16:colId xmlns:a16="http://schemas.microsoft.com/office/drawing/2014/main" val="20000"/>
                    </a:ext>
                  </a:extLst>
                </a:gridCol>
                <a:gridCol w="9509002">
                  <a:extLst>
                    <a:ext uri="{9D8B030D-6E8A-4147-A177-3AD203B41FA5}">
                      <a16:colId xmlns:a16="http://schemas.microsoft.com/office/drawing/2014/main" val="20001"/>
                    </a:ext>
                  </a:extLst>
                </a:gridCol>
              </a:tblGrid>
              <a:tr h="767899">
                <a:tc>
                  <a:txBody>
                    <a:bodyPr/>
                    <a:lstStyle/>
                    <a:p>
                      <a:pPr algn="ctr" defTabSz="914400">
                        <a:lnSpc>
                          <a:spcPct val="115000"/>
                        </a:lnSpc>
                      </a:pPr>
                      <a:r>
                        <a:rPr lang="ru-RU" sz="1800" b="1" strike="noStrike" spc="-1">
                          <a:solidFill>
                            <a:srgbClr val="000000"/>
                          </a:solidFill>
                          <a:latin typeface="Nimbus Roman"/>
                        </a:rPr>
                        <a:t>Нормативно — правовая</a:t>
                      </a:r>
                      <a:endParaRPr lang="ru-RU" sz="1800" b="0" strike="noStrike" spc="-1">
                        <a:solidFill>
                          <a:srgbClr val="000000"/>
                        </a:solidFill>
                        <a:latin typeface="Arial"/>
                      </a:endParaRPr>
                    </a:p>
                    <a:p>
                      <a:pPr algn="ctr" defTabSz="914400">
                        <a:lnSpc>
                          <a:spcPct val="115000"/>
                        </a:lnSpc>
                      </a:pPr>
                      <a:r>
                        <a:rPr lang="ru-RU" sz="1800" b="1" strike="noStrike" spc="-1">
                          <a:solidFill>
                            <a:srgbClr val="000000"/>
                          </a:solidFill>
                          <a:latin typeface="Nimbus Roman"/>
                        </a:rPr>
                        <a:t>база МП РФ</a:t>
                      </a:r>
                      <a:endParaRPr lang="ru-RU" sz="18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000" b="1" strike="noStrike" spc="-1">
                          <a:solidFill>
                            <a:srgbClr val="000000"/>
                          </a:solidFill>
                          <a:latin typeface="Nimbus Roman"/>
                        </a:rPr>
                        <a:t>Документация ОУ</a:t>
                      </a:r>
                      <a:endParaRPr lang="ru-RU" sz="20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5995555">
                <a:tc>
                  <a:txBody>
                    <a:bodyPr/>
                    <a:lstStyle/>
                    <a:p>
                      <a:pPr marL="0" indent="0" algn="just" defTabSz="914400">
                        <a:lnSpc>
                          <a:spcPct val="115000"/>
                        </a:lnSpc>
                        <a:spcBef>
                          <a:spcPts val="283"/>
                        </a:spcBef>
                        <a:spcAft>
                          <a:spcPts val="283"/>
                        </a:spcAft>
                        <a:buClr>
                          <a:srgbClr val="000000"/>
                        </a:buClr>
                        <a:buFont typeface="Symbol"/>
                        <a:buNone/>
                      </a:pPr>
                      <a:r>
                        <a:rPr lang="ru-RU" sz="1800" b="0" strike="noStrike" spc="-1" dirty="0">
                          <a:solidFill>
                            <a:srgbClr val="000000"/>
                          </a:solidFill>
                          <a:latin typeface="Nimbus Roman"/>
                        </a:rPr>
                        <a:t>Приказ ФС в сфере образования и науки РФ от 04.08.2023 № 1493 «Об утверждении требований к структуре официального сайта образовательной организации ...» </a:t>
                      </a:r>
                      <a:endParaRPr lang="ru-RU" sz="18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0" indent="0" algn="ctr" defTabSz="914400">
                        <a:lnSpc>
                          <a:spcPct val="100000"/>
                        </a:lnSpc>
                        <a:spcBef>
                          <a:spcPts val="283"/>
                        </a:spcBef>
                        <a:spcAft>
                          <a:spcPts val="283"/>
                        </a:spcAft>
                        <a:buClr>
                          <a:srgbClr val="000000"/>
                        </a:buClr>
                        <a:buFont typeface="Symbol"/>
                        <a:buNone/>
                      </a:pPr>
                      <a:r>
                        <a:rPr lang="ru-RU" sz="1800" b="1" u="sng" strike="noStrike" spc="-1" dirty="0">
                          <a:solidFill>
                            <a:srgbClr val="000000"/>
                          </a:solidFill>
                          <a:uFillTx/>
                          <a:latin typeface="Nimbus Roman"/>
                        </a:rPr>
                        <a:t>Раздел «Сведения об образовательной организации»</a:t>
                      </a:r>
                      <a:r>
                        <a:rPr lang="ru-RU" sz="1800" b="0" strike="noStrike" spc="-1" dirty="0">
                          <a:solidFill>
                            <a:srgbClr val="000000"/>
                          </a:solidFill>
                          <a:latin typeface="Nimbus Roman"/>
                        </a:rPr>
                        <a:t>:</a:t>
                      </a:r>
                      <a:endParaRPr lang="ru-RU" sz="1800" b="0" strike="noStrike" spc="-1" dirty="0">
                        <a:solidFill>
                          <a:srgbClr val="000000"/>
                        </a:solidFill>
                        <a:latin typeface="Arial"/>
                      </a:endParaRPr>
                    </a:p>
                    <a:p>
                      <a:pPr marL="216000" indent="-216000" algn="just" defTabSz="914400">
                        <a:lnSpc>
                          <a:spcPct val="100000"/>
                        </a:lnSpc>
                        <a:spcBef>
                          <a:spcPts val="283"/>
                        </a:spcBef>
                        <a:spcAft>
                          <a:spcPts val="283"/>
                        </a:spcAft>
                        <a:buClr>
                          <a:srgbClr val="000000"/>
                        </a:buClr>
                        <a:buFont typeface="Symbol"/>
                        <a:buChar char=""/>
                      </a:pPr>
                      <a:r>
                        <a:rPr lang="ru-RU" sz="1800" b="0" strike="noStrike" spc="-1" dirty="0">
                          <a:solidFill>
                            <a:srgbClr val="000000"/>
                          </a:solidFill>
                          <a:latin typeface="Nimbus Roman"/>
                        </a:rPr>
                        <a:t>Основные сведения</a:t>
                      </a:r>
                      <a:endParaRPr lang="ru-RU" sz="1800" b="0" strike="noStrike" spc="-1" dirty="0">
                        <a:solidFill>
                          <a:srgbClr val="000000"/>
                        </a:solidFill>
                        <a:latin typeface="Arial"/>
                      </a:endParaRPr>
                    </a:p>
                    <a:p>
                      <a:pPr marL="216000" indent="-216000" algn="just" defTabSz="914400">
                        <a:lnSpc>
                          <a:spcPct val="100000"/>
                        </a:lnSpc>
                        <a:spcBef>
                          <a:spcPts val="283"/>
                        </a:spcBef>
                        <a:spcAft>
                          <a:spcPts val="283"/>
                        </a:spcAft>
                        <a:buClr>
                          <a:srgbClr val="000000"/>
                        </a:buClr>
                        <a:buFont typeface="Symbol"/>
                        <a:buChar char=""/>
                      </a:pPr>
                      <a:r>
                        <a:rPr lang="ru-RU" sz="1800" b="0" strike="noStrike" spc="-1" dirty="0">
                          <a:solidFill>
                            <a:srgbClr val="000000"/>
                          </a:solidFill>
                          <a:latin typeface="Nimbus Roman"/>
                        </a:rPr>
                        <a:t>Структура и органы управления образовательной организацией</a:t>
                      </a:r>
                      <a:endParaRPr lang="ru-RU" sz="1800" b="0" strike="noStrike" spc="-1" dirty="0">
                        <a:solidFill>
                          <a:srgbClr val="000000"/>
                        </a:solidFill>
                        <a:latin typeface="Arial"/>
                      </a:endParaRPr>
                    </a:p>
                    <a:p>
                      <a:pPr marL="216000" indent="-216000" algn="just" defTabSz="914400">
                        <a:lnSpc>
                          <a:spcPct val="100000"/>
                        </a:lnSpc>
                        <a:spcBef>
                          <a:spcPts val="283"/>
                        </a:spcBef>
                        <a:spcAft>
                          <a:spcPts val="283"/>
                        </a:spcAft>
                        <a:buClr>
                          <a:srgbClr val="000000"/>
                        </a:buClr>
                        <a:buFont typeface="Symbol"/>
                        <a:buChar char=""/>
                      </a:pPr>
                      <a:r>
                        <a:rPr lang="ru-RU" sz="1800" b="0" strike="noStrike" spc="-1" dirty="0">
                          <a:solidFill>
                            <a:srgbClr val="000000"/>
                          </a:solidFill>
                          <a:latin typeface="Nimbus Roman"/>
                        </a:rPr>
                        <a:t>Документы</a:t>
                      </a:r>
                      <a:endParaRPr lang="ru-RU" sz="1800" b="0" strike="noStrike" spc="-1" dirty="0">
                        <a:solidFill>
                          <a:srgbClr val="000000"/>
                        </a:solidFill>
                        <a:latin typeface="Arial"/>
                      </a:endParaRPr>
                    </a:p>
                    <a:p>
                      <a:pPr marL="216000" indent="-216000" algn="just" defTabSz="914400">
                        <a:lnSpc>
                          <a:spcPct val="100000"/>
                        </a:lnSpc>
                        <a:spcBef>
                          <a:spcPts val="283"/>
                        </a:spcBef>
                        <a:spcAft>
                          <a:spcPts val="283"/>
                        </a:spcAft>
                        <a:buClr>
                          <a:srgbClr val="000000"/>
                        </a:buClr>
                        <a:buFont typeface="Symbol"/>
                        <a:buChar char=""/>
                      </a:pPr>
                      <a:r>
                        <a:rPr lang="ru-RU" sz="1800" b="0" strike="noStrike" spc="-1" dirty="0">
                          <a:solidFill>
                            <a:srgbClr val="000000"/>
                          </a:solidFill>
                          <a:latin typeface="Nimbus Roman"/>
                        </a:rPr>
                        <a:t>Образование</a:t>
                      </a:r>
                      <a:endParaRPr lang="ru-RU" sz="1800" b="0" strike="noStrike" spc="-1" dirty="0">
                        <a:solidFill>
                          <a:srgbClr val="000000"/>
                        </a:solidFill>
                        <a:latin typeface="Arial"/>
                      </a:endParaRPr>
                    </a:p>
                    <a:p>
                      <a:pPr marL="216000" indent="-216000" algn="just" defTabSz="914400">
                        <a:lnSpc>
                          <a:spcPct val="100000"/>
                        </a:lnSpc>
                        <a:spcBef>
                          <a:spcPts val="283"/>
                        </a:spcBef>
                        <a:spcAft>
                          <a:spcPts val="283"/>
                        </a:spcAft>
                        <a:buClr>
                          <a:srgbClr val="000000"/>
                        </a:buClr>
                        <a:buFont typeface="Symbol"/>
                        <a:buChar char=""/>
                      </a:pPr>
                      <a:r>
                        <a:rPr lang="ru-RU" sz="1800" b="0" strike="noStrike" spc="-1" dirty="0">
                          <a:solidFill>
                            <a:srgbClr val="000000"/>
                          </a:solidFill>
                          <a:latin typeface="Nimbus Roman"/>
                        </a:rPr>
                        <a:t>Руководство</a:t>
                      </a:r>
                      <a:endParaRPr lang="ru-RU" sz="1800" b="0" strike="noStrike" spc="-1" dirty="0">
                        <a:solidFill>
                          <a:srgbClr val="000000"/>
                        </a:solidFill>
                        <a:latin typeface="Arial"/>
                      </a:endParaRPr>
                    </a:p>
                    <a:p>
                      <a:pPr marL="216000" indent="-216000" algn="just" defTabSz="914400">
                        <a:lnSpc>
                          <a:spcPct val="100000"/>
                        </a:lnSpc>
                        <a:spcBef>
                          <a:spcPts val="283"/>
                        </a:spcBef>
                        <a:spcAft>
                          <a:spcPts val="283"/>
                        </a:spcAft>
                        <a:buClr>
                          <a:srgbClr val="000000"/>
                        </a:buClr>
                        <a:buFont typeface="Symbol"/>
                        <a:buChar char=""/>
                      </a:pPr>
                      <a:r>
                        <a:rPr lang="ru-RU" sz="1800" b="0" strike="noStrike" spc="-1" dirty="0">
                          <a:solidFill>
                            <a:srgbClr val="000000"/>
                          </a:solidFill>
                          <a:latin typeface="Nimbus Roman"/>
                        </a:rPr>
                        <a:t>Педагогический состав</a:t>
                      </a:r>
                      <a:endParaRPr lang="ru-RU" sz="1800" b="0" strike="noStrike" spc="-1" dirty="0">
                        <a:solidFill>
                          <a:srgbClr val="000000"/>
                        </a:solidFill>
                        <a:latin typeface="Arial"/>
                      </a:endParaRPr>
                    </a:p>
                    <a:p>
                      <a:pPr marL="216000" indent="-216000" algn="just" defTabSz="914400">
                        <a:lnSpc>
                          <a:spcPct val="100000"/>
                        </a:lnSpc>
                        <a:spcBef>
                          <a:spcPts val="283"/>
                        </a:spcBef>
                        <a:spcAft>
                          <a:spcPts val="283"/>
                        </a:spcAft>
                        <a:buClr>
                          <a:srgbClr val="000000"/>
                        </a:buClr>
                        <a:buFont typeface="Symbol"/>
                        <a:buChar char=""/>
                      </a:pPr>
                      <a:r>
                        <a:rPr lang="ru-RU" sz="1800" b="0" strike="noStrike" spc="-1" dirty="0">
                          <a:solidFill>
                            <a:srgbClr val="000000"/>
                          </a:solidFill>
                          <a:latin typeface="Nimbus Roman"/>
                        </a:rPr>
                        <a:t>Материально-техническое обеспечение и оснащенность образовательного процесса. Доступная среда</a:t>
                      </a:r>
                      <a:endParaRPr lang="ru-RU" sz="1800" b="0" strike="noStrike" spc="-1" dirty="0">
                        <a:solidFill>
                          <a:srgbClr val="000000"/>
                        </a:solidFill>
                        <a:latin typeface="Arial"/>
                      </a:endParaRPr>
                    </a:p>
                    <a:p>
                      <a:pPr marL="216000" indent="-216000" algn="just" defTabSz="914400">
                        <a:lnSpc>
                          <a:spcPct val="100000"/>
                        </a:lnSpc>
                        <a:spcBef>
                          <a:spcPts val="283"/>
                        </a:spcBef>
                        <a:spcAft>
                          <a:spcPts val="283"/>
                        </a:spcAft>
                        <a:buClr>
                          <a:srgbClr val="000000"/>
                        </a:buClr>
                        <a:buFont typeface="Symbol"/>
                        <a:buChar char=""/>
                      </a:pPr>
                      <a:r>
                        <a:rPr lang="ru-RU" sz="1800" b="0" strike="noStrike" spc="-1" dirty="0">
                          <a:solidFill>
                            <a:srgbClr val="000000"/>
                          </a:solidFill>
                          <a:latin typeface="Nimbus Roman"/>
                        </a:rPr>
                        <a:t>Платные образовательные услуги</a:t>
                      </a:r>
                      <a:endParaRPr lang="ru-RU" sz="1800" b="0" strike="noStrike" spc="-1" dirty="0">
                        <a:solidFill>
                          <a:srgbClr val="000000"/>
                        </a:solidFill>
                        <a:latin typeface="Arial"/>
                      </a:endParaRPr>
                    </a:p>
                    <a:p>
                      <a:pPr marL="216000" indent="-216000" algn="just" defTabSz="914400">
                        <a:lnSpc>
                          <a:spcPct val="100000"/>
                        </a:lnSpc>
                        <a:spcBef>
                          <a:spcPts val="283"/>
                        </a:spcBef>
                        <a:spcAft>
                          <a:spcPts val="283"/>
                        </a:spcAft>
                        <a:buClr>
                          <a:srgbClr val="000000"/>
                        </a:buClr>
                        <a:buFont typeface="Symbol"/>
                        <a:buChar char=""/>
                      </a:pPr>
                      <a:r>
                        <a:rPr lang="ru-RU" sz="1800" b="0" strike="noStrike" spc="-1" dirty="0">
                          <a:solidFill>
                            <a:srgbClr val="000000"/>
                          </a:solidFill>
                          <a:latin typeface="Nimbus Roman"/>
                        </a:rPr>
                        <a:t>Финансово — хозяйственная деятельность</a:t>
                      </a:r>
                      <a:endParaRPr lang="ru-RU" sz="1800" b="0" strike="noStrike" spc="-1" dirty="0">
                        <a:solidFill>
                          <a:srgbClr val="000000"/>
                        </a:solidFill>
                        <a:latin typeface="Arial"/>
                      </a:endParaRPr>
                    </a:p>
                    <a:p>
                      <a:pPr marL="216000" indent="-216000" algn="just" defTabSz="914400">
                        <a:lnSpc>
                          <a:spcPct val="100000"/>
                        </a:lnSpc>
                        <a:spcBef>
                          <a:spcPts val="283"/>
                        </a:spcBef>
                        <a:spcAft>
                          <a:spcPts val="283"/>
                        </a:spcAft>
                        <a:buClr>
                          <a:srgbClr val="000000"/>
                        </a:buClr>
                        <a:buFont typeface="Symbol"/>
                        <a:buChar char=""/>
                      </a:pPr>
                      <a:r>
                        <a:rPr lang="ru-RU" sz="1800" b="0" strike="noStrike" spc="-1" dirty="0">
                          <a:solidFill>
                            <a:srgbClr val="000000"/>
                          </a:solidFill>
                          <a:latin typeface="Nimbus Roman"/>
                        </a:rPr>
                        <a:t>Вакантные места для приема (перевода) обучающихся</a:t>
                      </a:r>
                      <a:endParaRPr lang="ru-RU" sz="1800" b="0" strike="noStrike" spc="-1" dirty="0">
                        <a:solidFill>
                          <a:srgbClr val="000000"/>
                        </a:solidFill>
                        <a:latin typeface="Arial"/>
                      </a:endParaRPr>
                    </a:p>
                    <a:p>
                      <a:pPr marL="216000" indent="-216000" algn="just" defTabSz="914400">
                        <a:lnSpc>
                          <a:spcPct val="100000"/>
                        </a:lnSpc>
                        <a:spcBef>
                          <a:spcPts val="283"/>
                        </a:spcBef>
                        <a:spcAft>
                          <a:spcPts val="283"/>
                        </a:spcAft>
                        <a:buClr>
                          <a:srgbClr val="000000"/>
                        </a:buClr>
                        <a:buFont typeface="Symbol"/>
                        <a:buChar char=""/>
                      </a:pPr>
                      <a:r>
                        <a:rPr lang="ru-RU" sz="1800" b="0" strike="noStrike" spc="-1" dirty="0">
                          <a:solidFill>
                            <a:srgbClr val="000000"/>
                          </a:solidFill>
                          <a:latin typeface="Nimbus Roman"/>
                        </a:rPr>
                        <a:t>Стипендии и меры поддержки обучающихся (подраздел создается при предоставлении стипендий и иных мер социальной, материальной поддержки обучающихся)</a:t>
                      </a:r>
                      <a:endParaRPr lang="ru-RU" sz="1800" b="0" strike="noStrike" spc="-1" dirty="0">
                        <a:solidFill>
                          <a:srgbClr val="000000"/>
                        </a:solidFill>
                        <a:latin typeface="Arial"/>
                      </a:endParaRPr>
                    </a:p>
                    <a:p>
                      <a:pPr marL="216000" indent="-216000" algn="just" defTabSz="914400">
                        <a:lnSpc>
                          <a:spcPct val="100000"/>
                        </a:lnSpc>
                        <a:spcBef>
                          <a:spcPts val="283"/>
                        </a:spcBef>
                        <a:spcAft>
                          <a:spcPts val="283"/>
                        </a:spcAft>
                        <a:buClr>
                          <a:srgbClr val="000000"/>
                        </a:buClr>
                        <a:buFont typeface="Symbol"/>
                        <a:buChar char=""/>
                      </a:pPr>
                      <a:r>
                        <a:rPr lang="ru-RU" sz="1800" b="0" strike="noStrike" spc="-1" dirty="0">
                          <a:solidFill>
                            <a:srgbClr val="000000"/>
                          </a:solidFill>
                          <a:latin typeface="Nimbus Roman"/>
                        </a:rPr>
                        <a:t>Международное сотрудничество</a:t>
                      </a:r>
                      <a:endParaRPr lang="ru-RU" sz="1800" b="0" strike="noStrike" spc="-1" dirty="0">
                        <a:solidFill>
                          <a:srgbClr val="000000"/>
                        </a:solidFill>
                        <a:latin typeface="Arial"/>
                      </a:endParaRPr>
                    </a:p>
                    <a:p>
                      <a:pPr marL="216000" indent="-216000" algn="just" defTabSz="914400">
                        <a:lnSpc>
                          <a:spcPct val="100000"/>
                        </a:lnSpc>
                        <a:spcBef>
                          <a:spcPts val="283"/>
                        </a:spcBef>
                        <a:spcAft>
                          <a:spcPts val="283"/>
                        </a:spcAft>
                        <a:buClr>
                          <a:srgbClr val="000000"/>
                        </a:buClr>
                        <a:buFont typeface="Symbol"/>
                        <a:buChar char=""/>
                      </a:pPr>
                      <a:r>
                        <a:rPr lang="ru-RU" sz="1800" b="0" strike="noStrike" spc="-1" dirty="0">
                          <a:solidFill>
                            <a:srgbClr val="000000"/>
                          </a:solidFill>
                          <a:latin typeface="Nimbus Roman"/>
                        </a:rPr>
                        <a:t>Образовательные стандарты и требования</a:t>
                      </a:r>
                      <a:endParaRPr lang="ru-RU" sz="1800" b="0" strike="noStrike" spc="-1" dirty="0">
                        <a:solidFill>
                          <a:srgbClr val="000000"/>
                        </a:solidFill>
                        <a:latin typeface="Arial"/>
                      </a:endParaRPr>
                    </a:p>
                    <a:p>
                      <a:pPr marL="216000" indent="-216000" algn="just" defTabSz="914400">
                        <a:lnSpc>
                          <a:spcPct val="100000"/>
                        </a:lnSpc>
                        <a:spcBef>
                          <a:spcPts val="283"/>
                        </a:spcBef>
                        <a:spcAft>
                          <a:spcPts val="283"/>
                        </a:spcAft>
                        <a:buClr>
                          <a:srgbClr val="000000"/>
                        </a:buClr>
                        <a:buFont typeface="Symbol"/>
                        <a:buChar char=""/>
                      </a:pPr>
                      <a:r>
                        <a:rPr lang="ru-RU" sz="1800" b="0" strike="noStrike" spc="-1" dirty="0">
                          <a:solidFill>
                            <a:srgbClr val="000000"/>
                          </a:solidFill>
                          <a:latin typeface="Nimbus Roman"/>
                        </a:rPr>
                        <a:t>Организация питания в образовательной организации</a:t>
                      </a:r>
                      <a:endParaRPr lang="ru-RU" sz="18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7" name="Прямоугольник 136"/>
          <p:cNvSpPr/>
          <p:nvPr/>
        </p:nvSpPr>
        <p:spPr>
          <a:xfrm>
            <a:off x="1374120" y="9828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Сайт образовательного учреждения</a:t>
            </a:r>
            <a:endParaRPr lang="ru-RU" sz="3200" b="0" strike="noStrike" spc="-1">
              <a:solidFill>
                <a:srgbClr val="000000"/>
              </a:solidFill>
              <a:latin typeface="Arial"/>
            </a:endParaRPr>
          </a:p>
        </p:txBody>
      </p:sp>
      <p:graphicFrame>
        <p:nvGraphicFramePr>
          <p:cNvPr id="138" name="Таблица 137"/>
          <p:cNvGraphicFramePr/>
          <p:nvPr>
            <p:extLst>
              <p:ext uri="{D42A27DB-BD31-4B8C-83A1-F6EECF244321}">
                <p14:modId xmlns:p14="http://schemas.microsoft.com/office/powerpoint/2010/main" val="117810205"/>
              </p:ext>
            </p:extLst>
          </p:nvPr>
        </p:nvGraphicFramePr>
        <p:xfrm>
          <a:off x="361800" y="835560"/>
          <a:ext cx="12710880" cy="6509280"/>
        </p:xfrm>
        <a:graphic>
          <a:graphicData uri="http://schemas.openxmlformats.org/drawingml/2006/table">
            <a:tbl>
              <a:tblPr/>
              <a:tblGrid>
                <a:gridCol w="4864320">
                  <a:extLst>
                    <a:ext uri="{9D8B030D-6E8A-4147-A177-3AD203B41FA5}">
                      <a16:colId xmlns:a16="http://schemas.microsoft.com/office/drawing/2014/main" val="20000"/>
                    </a:ext>
                  </a:extLst>
                </a:gridCol>
                <a:gridCol w="7846560">
                  <a:extLst>
                    <a:ext uri="{9D8B030D-6E8A-4147-A177-3AD203B41FA5}">
                      <a16:colId xmlns:a16="http://schemas.microsoft.com/office/drawing/2014/main" val="20001"/>
                    </a:ext>
                  </a:extLst>
                </a:gridCol>
              </a:tblGrid>
              <a:tr h="712080">
                <a:tc>
                  <a:txBody>
                    <a:bodyPr/>
                    <a:lstStyle/>
                    <a:p>
                      <a:pPr algn="ctr" defTabSz="914400">
                        <a:lnSpc>
                          <a:spcPct val="115000"/>
                        </a:lnSpc>
                      </a:pPr>
                      <a:r>
                        <a:rPr lang="ru-RU" sz="2000" b="1" strike="noStrike" spc="-1">
                          <a:solidFill>
                            <a:srgbClr val="000000"/>
                          </a:solidFill>
                          <a:latin typeface="Nimbus Roman"/>
                        </a:rPr>
                        <a:t>Нормативно — правовая</a:t>
                      </a:r>
                      <a:endParaRPr lang="ru-RU" sz="2000" b="0" strike="noStrike" spc="-1">
                        <a:solidFill>
                          <a:srgbClr val="000000"/>
                        </a:solidFill>
                        <a:latin typeface="Arial"/>
                      </a:endParaRPr>
                    </a:p>
                    <a:p>
                      <a:pPr algn="ctr" defTabSz="914400">
                        <a:lnSpc>
                          <a:spcPct val="115000"/>
                        </a:lnSpc>
                      </a:pPr>
                      <a:r>
                        <a:rPr lang="ru-RU" sz="2000" b="1" strike="noStrike" spc="-1">
                          <a:solidFill>
                            <a:srgbClr val="000000"/>
                          </a:solidFill>
                          <a:latin typeface="Nimbus Roman"/>
                        </a:rPr>
                        <a:t>база МП РФ</a:t>
                      </a:r>
                      <a:endParaRPr lang="ru-RU" sz="20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400" b="1" strike="noStrike" spc="-1">
                          <a:solidFill>
                            <a:srgbClr val="000000"/>
                          </a:solidFill>
                          <a:latin typeface="Nimbus Roman"/>
                        </a:rPr>
                        <a:t>Содержание подразделов</a:t>
                      </a:r>
                      <a:endParaRPr lang="ru-RU" sz="24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5716800">
                <a:tc>
                  <a:txBody>
                    <a:bodyPr/>
                    <a:lstStyle/>
                    <a:p>
                      <a:pPr marL="0" indent="0" algn="just" defTabSz="914400">
                        <a:lnSpc>
                          <a:spcPct val="115000"/>
                        </a:lnSpc>
                        <a:spcBef>
                          <a:spcPts val="283"/>
                        </a:spcBef>
                        <a:spcAft>
                          <a:spcPts val="283"/>
                        </a:spcAft>
                        <a:buClr>
                          <a:srgbClr val="000000"/>
                        </a:buClr>
                        <a:buFont typeface="Symbol"/>
                        <a:buNone/>
                      </a:pPr>
                      <a:r>
                        <a:rPr lang="ru-RU" sz="2000" b="0" strike="noStrike" spc="-1" dirty="0">
                          <a:solidFill>
                            <a:srgbClr val="000000"/>
                          </a:solidFill>
                          <a:latin typeface="Nimbus Roman"/>
                        </a:rPr>
                        <a:t>Приказ ФС в сфере образования и науки РФ от 04.08.2023 № 1493 «Об утверждении требований к структуре официального сайта образовательной организации ...» </a:t>
                      </a:r>
                      <a:endParaRPr lang="ru-RU" sz="20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0" indent="0" algn="ctr" defTabSz="914400">
                        <a:lnSpc>
                          <a:spcPct val="100000"/>
                        </a:lnSpc>
                        <a:spcBef>
                          <a:spcPts val="283"/>
                        </a:spcBef>
                        <a:spcAft>
                          <a:spcPts val="283"/>
                        </a:spcAft>
                        <a:buClr>
                          <a:srgbClr val="000000"/>
                        </a:buClr>
                        <a:buFont typeface="Symbol"/>
                        <a:buNone/>
                      </a:pPr>
                      <a:r>
                        <a:rPr lang="ru-RU" sz="2000" b="1" u="sng" strike="noStrike" spc="-1" dirty="0">
                          <a:solidFill>
                            <a:srgbClr val="000000"/>
                          </a:solidFill>
                          <a:uFillTx/>
                          <a:latin typeface="Nimbus Roman"/>
                        </a:rPr>
                        <a:t>Подраздел «Основные сведения»</a:t>
                      </a:r>
                      <a:endParaRPr lang="ru-RU" sz="2000" b="0" strike="noStrike" spc="-1" dirty="0">
                        <a:solidFill>
                          <a:srgbClr val="000000"/>
                        </a:solidFill>
                        <a:latin typeface="Arial"/>
                      </a:endParaRPr>
                    </a:p>
                    <a:p>
                      <a:pPr marL="179388" indent="0" algn="just" defTabSz="914400">
                        <a:lnSpc>
                          <a:spcPct val="100000"/>
                        </a:lnSpc>
                        <a:spcBef>
                          <a:spcPts val="283"/>
                        </a:spcBef>
                        <a:spcAft>
                          <a:spcPts val="283"/>
                        </a:spcAft>
                        <a:buClr>
                          <a:srgbClr val="000000"/>
                        </a:buClr>
                        <a:buFontTx/>
                        <a:buNone/>
                        <a:tabLst>
                          <a:tab pos="7623175" algn="l"/>
                        </a:tabLst>
                      </a:pPr>
                      <a:r>
                        <a:rPr lang="ru-RU" sz="2000" b="0" strike="noStrike" spc="-1" dirty="0">
                          <a:solidFill>
                            <a:srgbClr val="000000"/>
                          </a:solidFill>
                          <a:latin typeface="Nimbus Roman"/>
                        </a:rPr>
                        <a:t>а) о полном и сокращенном наименовании образовательной организации</a:t>
                      </a:r>
                      <a:endParaRPr lang="ru-RU" sz="2000" b="0" strike="noStrike" spc="-1" dirty="0">
                        <a:solidFill>
                          <a:srgbClr val="000000"/>
                        </a:solidFill>
                        <a:latin typeface="Arial"/>
                      </a:endParaRPr>
                    </a:p>
                    <a:p>
                      <a:pPr marL="179388" indent="0" algn="just" defTabSz="914400">
                        <a:lnSpc>
                          <a:spcPct val="100000"/>
                        </a:lnSpc>
                        <a:spcBef>
                          <a:spcPts val="283"/>
                        </a:spcBef>
                        <a:spcAft>
                          <a:spcPts val="283"/>
                        </a:spcAft>
                        <a:buClr>
                          <a:srgbClr val="000000"/>
                        </a:buClr>
                        <a:buFontTx/>
                        <a:buNone/>
                        <a:tabLst>
                          <a:tab pos="7623175" algn="l"/>
                        </a:tabLst>
                      </a:pPr>
                      <a:r>
                        <a:rPr lang="ru-RU" sz="2000" b="0" strike="noStrike" spc="-1" dirty="0">
                          <a:solidFill>
                            <a:srgbClr val="000000"/>
                          </a:solidFill>
                          <a:latin typeface="Nimbus Roman"/>
                        </a:rPr>
                        <a:t>б) о дате создания образовательной организации</a:t>
                      </a:r>
                      <a:endParaRPr lang="ru-RU" sz="2000" b="0" strike="noStrike" spc="-1" dirty="0">
                        <a:solidFill>
                          <a:srgbClr val="000000"/>
                        </a:solidFill>
                        <a:latin typeface="Arial"/>
                      </a:endParaRPr>
                    </a:p>
                    <a:p>
                      <a:pPr marL="179388" indent="0" algn="just" defTabSz="914400">
                        <a:lnSpc>
                          <a:spcPct val="100000"/>
                        </a:lnSpc>
                        <a:spcBef>
                          <a:spcPts val="283"/>
                        </a:spcBef>
                        <a:spcAft>
                          <a:spcPts val="283"/>
                        </a:spcAft>
                        <a:buClr>
                          <a:srgbClr val="000000"/>
                        </a:buClr>
                        <a:buFontTx/>
                        <a:buNone/>
                        <a:tabLst>
                          <a:tab pos="7623175" algn="l"/>
                        </a:tabLst>
                      </a:pPr>
                      <a:r>
                        <a:rPr lang="ru-RU" sz="2000" b="0" strike="noStrike" spc="-1" dirty="0">
                          <a:solidFill>
                            <a:srgbClr val="000000"/>
                          </a:solidFill>
                          <a:latin typeface="Nimbus Roman"/>
                        </a:rPr>
                        <a:t>в) об учредителе, учредителях образовательной организации</a:t>
                      </a:r>
                      <a:endParaRPr lang="ru-RU" sz="2000" b="0" strike="noStrike" spc="-1" dirty="0">
                        <a:solidFill>
                          <a:srgbClr val="000000"/>
                        </a:solidFill>
                        <a:latin typeface="Arial"/>
                      </a:endParaRPr>
                    </a:p>
                    <a:p>
                      <a:pPr marL="179388" indent="0" algn="just" defTabSz="914400">
                        <a:lnSpc>
                          <a:spcPct val="100000"/>
                        </a:lnSpc>
                        <a:spcBef>
                          <a:spcPts val="283"/>
                        </a:spcBef>
                        <a:spcAft>
                          <a:spcPts val="283"/>
                        </a:spcAft>
                        <a:buClr>
                          <a:srgbClr val="000000"/>
                        </a:buClr>
                        <a:buFontTx/>
                        <a:buNone/>
                        <a:tabLst>
                          <a:tab pos="7623175" algn="l"/>
                        </a:tabLst>
                      </a:pPr>
                      <a:r>
                        <a:rPr lang="ru-RU" sz="2000" b="0" strike="noStrike" spc="-1" dirty="0">
                          <a:solidFill>
                            <a:srgbClr val="000000"/>
                          </a:solidFill>
                          <a:latin typeface="Nimbus Roman"/>
                        </a:rPr>
                        <a:t>г) о месте нахождения образовательной организации</a:t>
                      </a:r>
                      <a:endParaRPr lang="ru-RU" sz="2000" b="0" strike="noStrike" spc="-1" dirty="0">
                        <a:solidFill>
                          <a:srgbClr val="000000"/>
                        </a:solidFill>
                        <a:latin typeface="Arial"/>
                      </a:endParaRPr>
                    </a:p>
                    <a:p>
                      <a:pPr marL="179388" indent="0" algn="just" defTabSz="914400">
                        <a:lnSpc>
                          <a:spcPct val="100000"/>
                        </a:lnSpc>
                        <a:spcBef>
                          <a:spcPts val="283"/>
                        </a:spcBef>
                        <a:spcAft>
                          <a:spcPts val="283"/>
                        </a:spcAft>
                        <a:buClr>
                          <a:srgbClr val="000000"/>
                        </a:buClr>
                        <a:buFontTx/>
                        <a:buNone/>
                        <a:tabLst>
                          <a:tab pos="7623175" algn="l"/>
                        </a:tabLst>
                      </a:pPr>
                      <a:r>
                        <a:rPr lang="ru-RU" sz="2000" b="0" strike="noStrike" spc="-1" dirty="0">
                          <a:solidFill>
                            <a:srgbClr val="000000"/>
                          </a:solidFill>
                          <a:latin typeface="Nimbus Roman"/>
                        </a:rPr>
                        <a:t>д) о режиме и графике работы образовательной организации</a:t>
                      </a:r>
                      <a:endParaRPr lang="ru-RU" sz="2000" b="0" strike="noStrike" spc="-1" dirty="0">
                        <a:solidFill>
                          <a:srgbClr val="000000"/>
                        </a:solidFill>
                        <a:latin typeface="Arial"/>
                      </a:endParaRPr>
                    </a:p>
                    <a:p>
                      <a:pPr marL="179388" indent="0" algn="just" defTabSz="914400">
                        <a:lnSpc>
                          <a:spcPct val="100000"/>
                        </a:lnSpc>
                        <a:spcBef>
                          <a:spcPts val="283"/>
                        </a:spcBef>
                        <a:spcAft>
                          <a:spcPts val="283"/>
                        </a:spcAft>
                        <a:buClr>
                          <a:srgbClr val="000000"/>
                        </a:buClr>
                        <a:buFontTx/>
                        <a:buNone/>
                        <a:tabLst>
                          <a:tab pos="7623175" algn="l"/>
                        </a:tabLst>
                      </a:pPr>
                      <a:r>
                        <a:rPr lang="ru-RU" sz="2000" b="0" strike="noStrike" spc="-1" dirty="0">
                          <a:solidFill>
                            <a:srgbClr val="000000"/>
                          </a:solidFill>
                          <a:latin typeface="Nimbus Roman"/>
                        </a:rPr>
                        <a:t>е) о контактных телефонах и адресах электронной почты образовательной организации</a:t>
                      </a:r>
                      <a:endParaRPr lang="ru-RU" sz="2000" b="0" strike="noStrike" spc="-1" dirty="0">
                        <a:solidFill>
                          <a:srgbClr val="000000"/>
                        </a:solidFill>
                        <a:latin typeface="Arial"/>
                      </a:endParaRPr>
                    </a:p>
                    <a:p>
                      <a:pPr marL="179388" indent="0" algn="just" defTabSz="914400">
                        <a:lnSpc>
                          <a:spcPct val="100000"/>
                        </a:lnSpc>
                        <a:spcBef>
                          <a:spcPts val="283"/>
                        </a:spcBef>
                        <a:spcAft>
                          <a:spcPts val="283"/>
                        </a:spcAft>
                        <a:buClr>
                          <a:srgbClr val="000000"/>
                        </a:buClr>
                        <a:buFontTx/>
                        <a:buNone/>
                        <a:tabLst>
                          <a:tab pos="7623175" algn="l"/>
                        </a:tabLst>
                      </a:pPr>
                      <a:r>
                        <a:rPr lang="ru-RU" sz="2000" b="0" strike="noStrike" spc="-1" dirty="0">
                          <a:solidFill>
                            <a:srgbClr val="000000"/>
                          </a:solidFill>
                          <a:latin typeface="Nimbus Roman"/>
                        </a:rPr>
                        <a:t>ж) о местах осуществления образовательной деятельности</a:t>
                      </a:r>
                      <a:endParaRPr lang="ru-RU" sz="2000" b="0" strike="noStrike" spc="-1" dirty="0">
                        <a:solidFill>
                          <a:srgbClr val="000000"/>
                        </a:solidFill>
                        <a:latin typeface="Arial"/>
                      </a:endParaRPr>
                    </a:p>
                    <a:p>
                      <a:pPr marL="179388" indent="0" algn="just" defTabSz="914400">
                        <a:lnSpc>
                          <a:spcPct val="100000"/>
                        </a:lnSpc>
                        <a:spcBef>
                          <a:spcPts val="283"/>
                        </a:spcBef>
                        <a:spcAft>
                          <a:spcPts val="283"/>
                        </a:spcAft>
                        <a:buClr>
                          <a:srgbClr val="000000"/>
                        </a:buClr>
                        <a:buFontTx/>
                        <a:buNone/>
                        <a:tabLst>
                          <a:tab pos="7623175" algn="l"/>
                        </a:tabLst>
                      </a:pPr>
                      <a:r>
                        <a:rPr lang="ru-RU" sz="2000" b="0" strike="noStrike" spc="-1" dirty="0">
                          <a:solidFill>
                            <a:srgbClr val="000000"/>
                          </a:solidFill>
                          <a:latin typeface="Nimbus Roman"/>
                        </a:rPr>
                        <a:t>з) выписка из реестра лицензий на осуществление образовательной деятельности</a:t>
                      </a:r>
                      <a:endParaRPr lang="ru-RU" sz="2000" b="0" strike="noStrike" spc="-1" dirty="0">
                        <a:solidFill>
                          <a:srgbClr val="000000"/>
                        </a:solidFill>
                        <a:latin typeface="Arial"/>
                      </a:endParaRPr>
                    </a:p>
                    <a:p>
                      <a:pPr marL="179388" indent="0" algn="just" defTabSz="914400">
                        <a:lnSpc>
                          <a:spcPct val="100000"/>
                        </a:lnSpc>
                        <a:spcBef>
                          <a:spcPts val="283"/>
                        </a:spcBef>
                        <a:spcAft>
                          <a:spcPts val="283"/>
                        </a:spcAft>
                        <a:buClr>
                          <a:srgbClr val="000000"/>
                        </a:buClr>
                        <a:buFontTx/>
                        <a:buNone/>
                        <a:tabLst>
                          <a:tab pos="7623175" algn="l"/>
                        </a:tabLst>
                      </a:pPr>
                      <a:r>
                        <a:rPr lang="ru-RU" sz="2000" b="0" strike="noStrike" spc="-1" dirty="0">
                          <a:solidFill>
                            <a:srgbClr val="000000"/>
                          </a:solidFill>
                          <a:latin typeface="Nimbus Roman"/>
                        </a:rPr>
                        <a:t>и) выписка из государственной системы «Реестр организаций, осуществляющих образовательную деятельность, по имеющим государственную аккредитацию образовательным программам»</a:t>
                      </a:r>
                      <a:endParaRPr lang="ru-RU" sz="20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9" name="Прямоугольник 138"/>
          <p:cNvSpPr/>
          <p:nvPr/>
        </p:nvSpPr>
        <p:spPr>
          <a:xfrm>
            <a:off x="1374120" y="1764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Сайт образовательного учреждения</a:t>
            </a:r>
            <a:endParaRPr lang="ru-RU" sz="3200" b="0" strike="noStrike" spc="-1">
              <a:solidFill>
                <a:srgbClr val="000000"/>
              </a:solidFill>
              <a:latin typeface="Arial"/>
            </a:endParaRPr>
          </a:p>
        </p:txBody>
      </p:sp>
      <p:graphicFrame>
        <p:nvGraphicFramePr>
          <p:cNvPr id="140" name="Таблица 139"/>
          <p:cNvGraphicFramePr/>
          <p:nvPr>
            <p:extLst>
              <p:ext uri="{D42A27DB-BD31-4B8C-83A1-F6EECF244321}">
                <p14:modId xmlns:p14="http://schemas.microsoft.com/office/powerpoint/2010/main" val="531646528"/>
              </p:ext>
            </p:extLst>
          </p:nvPr>
        </p:nvGraphicFramePr>
        <p:xfrm>
          <a:off x="217800" y="745200"/>
          <a:ext cx="13002480" cy="5791968"/>
        </p:xfrm>
        <a:graphic>
          <a:graphicData uri="http://schemas.openxmlformats.org/drawingml/2006/table">
            <a:tbl>
              <a:tblPr/>
              <a:tblGrid>
                <a:gridCol w="4975920">
                  <a:extLst>
                    <a:ext uri="{9D8B030D-6E8A-4147-A177-3AD203B41FA5}">
                      <a16:colId xmlns:a16="http://schemas.microsoft.com/office/drawing/2014/main" val="20000"/>
                    </a:ext>
                  </a:extLst>
                </a:gridCol>
                <a:gridCol w="8026560">
                  <a:extLst>
                    <a:ext uri="{9D8B030D-6E8A-4147-A177-3AD203B41FA5}">
                      <a16:colId xmlns:a16="http://schemas.microsoft.com/office/drawing/2014/main" val="20001"/>
                    </a:ext>
                  </a:extLst>
                </a:gridCol>
              </a:tblGrid>
              <a:tr h="605160">
                <a:tc>
                  <a:txBody>
                    <a:bodyPr/>
                    <a:lstStyle/>
                    <a:p>
                      <a:pPr algn="ctr" defTabSz="914400">
                        <a:lnSpc>
                          <a:spcPct val="115000"/>
                        </a:lnSpc>
                      </a:pPr>
                      <a:r>
                        <a:rPr lang="ru-RU" sz="2400" b="1" strike="noStrike" spc="-1">
                          <a:solidFill>
                            <a:srgbClr val="000000"/>
                          </a:solidFill>
                          <a:latin typeface="Nimbus Roman"/>
                        </a:rPr>
                        <a:t>Нормативно — правовая</a:t>
                      </a:r>
                      <a:endParaRPr lang="ru-RU" sz="2400" b="0" strike="noStrike" spc="-1">
                        <a:solidFill>
                          <a:srgbClr val="000000"/>
                        </a:solidFill>
                        <a:latin typeface="Arial"/>
                      </a:endParaRPr>
                    </a:p>
                    <a:p>
                      <a:pPr algn="ctr" defTabSz="914400">
                        <a:lnSpc>
                          <a:spcPct val="115000"/>
                        </a:lnSpc>
                      </a:pPr>
                      <a:r>
                        <a:rPr lang="ru-RU" sz="2400" b="1" strike="noStrike" spc="-1">
                          <a:solidFill>
                            <a:srgbClr val="000000"/>
                          </a:solidFill>
                          <a:latin typeface="Nimbus Roman"/>
                        </a:rPr>
                        <a:t>база МП РФ</a:t>
                      </a:r>
                      <a:endParaRPr lang="ru-RU" sz="24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800" b="1" strike="noStrike" spc="-1" dirty="0">
                          <a:solidFill>
                            <a:srgbClr val="000000"/>
                          </a:solidFill>
                          <a:latin typeface="Nimbus Roman"/>
                        </a:rPr>
                        <a:t>Содержание подразделов</a:t>
                      </a:r>
                      <a:endParaRPr lang="ru-RU" sz="2800" b="0" strike="noStrike" spc="-1" dirty="0">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4859280">
                <a:tc>
                  <a:txBody>
                    <a:bodyPr/>
                    <a:lstStyle/>
                    <a:p>
                      <a:pPr marL="0" indent="0" algn="just" defTabSz="914400">
                        <a:lnSpc>
                          <a:spcPct val="115000"/>
                        </a:lnSpc>
                        <a:spcBef>
                          <a:spcPts val="283"/>
                        </a:spcBef>
                        <a:spcAft>
                          <a:spcPts val="283"/>
                        </a:spcAft>
                        <a:buClr>
                          <a:srgbClr val="000000"/>
                        </a:buClr>
                        <a:buFont typeface="Symbol"/>
                        <a:buNone/>
                      </a:pPr>
                      <a:r>
                        <a:rPr lang="ru-RU" sz="2200" b="0" strike="noStrike" spc="-1" dirty="0">
                          <a:solidFill>
                            <a:srgbClr val="000000"/>
                          </a:solidFill>
                          <a:latin typeface="Nimbus Roman"/>
                        </a:rPr>
                        <a:t>Приказ ФС в сфере образования и науки РФ от 04.08.2023 № 1493 «Об утверждении требований к структуре официального сайта образовательной организации ...» </a:t>
                      </a:r>
                      <a:endParaRPr lang="ru-RU" sz="22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88900" indent="0" algn="ctr" defTabSz="914400">
                        <a:lnSpc>
                          <a:spcPct val="100000"/>
                        </a:lnSpc>
                        <a:spcBef>
                          <a:spcPts val="283"/>
                        </a:spcBef>
                        <a:spcAft>
                          <a:spcPts val="283"/>
                        </a:spcAft>
                        <a:buClr>
                          <a:srgbClr val="000000"/>
                        </a:buClr>
                        <a:buFont typeface="Symbol"/>
                        <a:buNone/>
                        <a:tabLst>
                          <a:tab pos="7623175" algn="l"/>
                        </a:tabLst>
                      </a:pPr>
                      <a:r>
                        <a:rPr lang="ru-RU" sz="2200" b="1" u="sng" strike="noStrike" spc="-1" dirty="0">
                          <a:solidFill>
                            <a:srgbClr val="000000"/>
                          </a:solidFill>
                          <a:uFillTx/>
                          <a:latin typeface="Nimbus Roman"/>
                        </a:rPr>
                        <a:t>Подраздел «Структура и органы управления образовательной организацией</a:t>
                      </a:r>
                      <a:r>
                        <a:rPr lang="ru-RU" sz="2200" b="1" u="sng" strike="noStrike" spc="-1" dirty="0" smtClean="0">
                          <a:solidFill>
                            <a:srgbClr val="000000"/>
                          </a:solidFill>
                          <a:uFillTx/>
                          <a:latin typeface="Nimbus Roman"/>
                        </a:rPr>
                        <a:t>»</a:t>
                      </a:r>
                    </a:p>
                    <a:p>
                      <a:pPr marL="88900" indent="0" algn="just" defTabSz="914400">
                        <a:lnSpc>
                          <a:spcPct val="100000"/>
                        </a:lnSpc>
                        <a:spcBef>
                          <a:spcPts val="283"/>
                        </a:spcBef>
                        <a:spcAft>
                          <a:spcPts val="283"/>
                        </a:spcAft>
                        <a:buClr>
                          <a:srgbClr val="000000"/>
                        </a:buClr>
                        <a:buFont typeface="Symbol"/>
                        <a:buNone/>
                        <a:tabLst>
                          <a:tab pos="7623175" algn="l"/>
                        </a:tabLst>
                      </a:pPr>
                      <a:r>
                        <a:rPr lang="ru-RU" sz="2200" b="0" i="1" u="sng" strike="noStrike" spc="-1" dirty="0" smtClean="0">
                          <a:solidFill>
                            <a:srgbClr val="000000"/>
                          </a:solidFill>
                          <a:uFillTx/>
                          <a:latin typeface="Nimbus Roman"/>
                        </a:rPr>
                        <a:t>Структурных </a:t>
                      </a:r>
                      <a:r>
                        <a:rPr lang="ru-RU" sz="2200" b="0" i="1" u="sng" strike="noStrike" spc="-1" dirty="0">
                          <a:solidFill>
                            <a:srgbClr val="000000"/>
                          </a:solidFill>
                          <a:uFillTx/>
                          <a:latin typeface="Nimbus Roman"/>
                        </a:rPr>
                        <a:t>подразделений</a:t>
                      </a:r>
                      <a:r>
                        <a:rPr lang="ru-RU" sz="2200" b="0" strike="noStrike" spc="-1" dirty="0">
                          <a:solidFill>
                            <a:srgbClr val="000000"/>
                          </a:solidFill>
                          <a:latin typeface="Nimbus Roman"/>
                        </a:rPr>
                        <a:t> в МБОУ «СОШ № ___» нет</a:t>
                      </a:r>
                      <a:endParaRPr lang="ru-RU" sz="2200" b="0" strike="noStrike" spc="-1" dirty="0">
                        <a:solidFill>
                          <a:srgbClr val="000000"/>
                        </a:solidFill>
                        <a:latin typeface="Arial"/>
                      </a:endParaRPr>
                    </a:p>
                    <a:p>
                      <a:pPr marL="88900" indent="0" algn="just" defTabSz="914400">
                        <a:lnSpc>
                          <a:spcPct val="100000"/>
                        </a:lnSpc>
                        <a:spcBef>
                          <a:spcPts val="283"/>
                        </a:spcBef>
                        <a:spcAft>
                          <a:spcPts val="283"/>
                        </a:spcAft>
                        <a:buClr>
                          <a:srgbClr val="000000"/>
                        </a:buClr>
                        <a:buFont typeface="Symbol"/>
                        <a:buNone/>
                        <a:tabLst>
                          <a:tab pos="7623175" algn="l"/>
                        </a:tabLst>
                      </a:pPr>
                      <a:r>
                        <a:rPr lang="ru-RU" sz="2200" b="1" strike="noStrike" spc="-1" dirty="0">
                          <a:solidFill>
                            <a:srgbClr val="000000"/>
                          </a:solidFill>
                          <a:latin typeface="Nimbus Roman"/>
                        </a:rPr>
                        <a:t>Органы управления</a:t>
                      </a:r>
                      <a:r>
                        <a:rPr lang="ru-RU" sz="2200" b="0" strike="noStrike" spc="-1" dirty="0">
                          <a:solidFill>
                            <a:srgbClr val="000000"/>
                          </a:solidFill>
                          <a:latin typeface="Nimbus Roman"/>
                        </a:rPr>
                        <a:t> (указать в соответствии с уставом)</a:t>
                      </a:r>
                      <a:endParaRPr lang="ru-RU" sz="2200" b="0" strike="noStrike" spc="-1" dirty="0">
                        <a:solidFill>
                          <a:srgbClr val="000000"/>
                        </a:solidFill>
                        <a:latin typeface="Arial"/>
                      </a:endParaRPr>
                    </a:p>
                    <a:p>
                      <a:pPr marL="88900" indent="0" algn="just" defTabSz="914400">
                        <a:lnSpc>
                          <a:spcPct val="100000"/>
                        </a:lnSpc>
                        <a:spcBef>
                          <a:spcPts val="283"/>
                        </a:spcBef>
                        <a:spcAft>
                          <a:spcPts val="283"/>
                        </a:spcAft>
                        <a:buClr>
                          <a:srgbClr val="000000"/>
                        </a:buClr>
                        <a:buFont typeface="Symbol"/>
                        <a:buNone/>
                        <a:tabLst>
                          <a:tab pos="7623175" algn="l"/>
                        </a:tabLst>
                      </a:pPr>
                      <a:r>
                        <a:rPr lang="ru-RU" sz="2200" b="0" strike="noStrike" spc="-1" dirty="0">
                          <a:solidFill>
                            <a:srgbClr val="000000"/>
                          </a:solidFill>
                          <a:latin typeface="Nimbus Roman"/>
                        </a:rPr>
                        <a:t>1. </a:t>
                      </a:r>
                      <a:r>
                        <a:rPr lang="ru-RU" sz="2200" b="1" strike="noStrike" spc="-1" dirty="0">
                          <a:solidFill>
                            <a:srgbClr val="000000"/>
                          </a:solidFill>
                          <a:latin typeface="Nimbus Roman"/>
                        </a:rPr>
                        <a:t>Общее собрание </a:t>
                      </a:r>
                      <a:r>
                        <a:rPr lang="ru-RU" sz="2200" b="0" strike="noStrike" spc="-1" dirty="0">
                          <a:solidFill>
                            <a:srgbClr val="000000"/>
                          </a:solidFill>
                          <a:latin typeface="Nimbus Roman"/>
                        </a:rPr>
                        <a:t>работников образовательной организации</a:t>
                      </a:r>
                      <a:endParaRPr lang="ru-RU" sz="2200" b="0" strike="noStrike" spc="-1" dirty="0">
                        <a:solidFill>
                          <a:srgbClr val="000000"/>
                        </a:solidFill>
                        <a:latin typeface="Arial"/>
                      </a:endParaRPr>
                    </a:p>
                    <a:p>
                      <a:pPr marL="88900" indent="0" algn="just" defTabSz="914400">
                        <a:lnSpc>
                          <a:spcPct val="100000"/>
                        </a:lnSpc>
                        <a:spcBef>
                          <a:spcPts val="283"/>
                        </a:spcBef>
                        <a:spcAft>
                          <a:spcPts val="283"/>
                        </a:spcAft>
                        <a:buClr>
                          <a:srgbClr val="000000"/>
                        </a:buClr>
                        <a:buFont typeface="Symbol"/>
                        <a:buNone/>
                        <a:tabLst>
                          <a:tab pos="7623175" algn="l"/>
                        </a:tabLst>
                      </a:pPr>
                      <a:r>
                        <a:rPr lang="ru-RU" sz="2200" b="0" u="sng" strike="noStrike" spc="-1" dirty="0">
                          <a:solidFill>
                            <a:srgbClr val="000000"/>
                          </a:solidFill>
                          <a:uFillTx/>
                          <a:latin typeface="Nimbus Roman"/>
                        </a:rPr>
                        <a:t>Разместить</a:t>
                      </a:r>
                      <a:r>
                        <a:rPr lang="ru-RU" sz="2200" b="0" strike="noStrike" spc="-1" dirty="0">
                          <a:solidFill>
                            <a:srgbClr val="000000"/>
                          </a:solidFill>
                          <a:latin typeface="Nimbus Roman"/>
                        </a:rPr>
                        <a:t> положение об общем собрании работников МБОУ «СОШ № ____»</a:t>
                      </a:r>
                      <a:endParaRPr lang="ru-RU" sz="2200" b="0" strike="noStrike" spc="-1" dirty="0">
                        <a:solidFill>
                          <a:srgbClr val="000000"/>
                        </a:solidFill>
                        <a:latin typeface="Arial"/>
                      </a:endParaRPr>
                    </a:p>
                    <a:p>
                      <a:pPr marL="88900" indent="0" algn="just" defTabSz="914400">
                        <a:lnSpc>
                          <a:spcPct val="100000"/>
                        </a:lnSpc>
                        <a:spcBef>
                          <a:spcPts val="283"/>
                        </a:spcBef>
                        <a:spcAft>
                          <a:spcPts val="283"/>
                        </a:spcAft>
                        <a:buClr>
                          <a:srgbClr val="000000"/>
                        </a:buClr>
                        <a:buFont typeface="Symbol"/>
                        <a:buNone/>
                        <a:tabLst>
                          <a:tab pos="7623175" algn="l"/>
                        </a:tabLst>
                      </a:pPr>
                      <a:r>
                        <a:rPr lang="ru-RU" sz="2200" b="0" strike="noStrike" spc="-1" dirty="0">
                          <a:solidFill>
                            <a:srgbClr val="000000"/>
                          </a:solidFill>
                          <a:latin typeface="Nimbus Roman"/>
                        </a:rPr>
                        <a:t>2. </a:t>
                      </a:r>
                      <a:r>
                        <a:rPr lang="ru-RU" sz="2200" b="1" strike="noStrike" spc="-1" dirty="0">
                          <a:solidFill>
                            <a:srgbClr val="000000"/>
                          </a:solidFill>
                          <a:latin typeface="Nimbus Roman"/>
                        </a:rPr>
                        <a:t>Педагогический совет</a:t>
                      </a:r>
                      <a:endParaRPr lang="ru-RU" sz="2200" b="0" strike="noStrike" spc="-1" dirty="0">
                        <a:solidFill>
                          <a:srgbClr val="000000"/>
                        </a:solidFill>
                        <a:latin typeface="Arial"/>
                      </a:endParaRPr>
                    </a:p>
                    <a:p>
                      <a:pPr marL="88900" indent="0" algn="just" defTabSz="914400">
                        <a:lnSpc>
                          <a:spcPct val="100000"/>
                        </a:lnSpc>
                        <a:spcBef>
                          <a:spcPts val="283"/>
                        </a:spcBef>
                        <a:spcAft>
                          <a:spcPts val="283"/>
                        </a:spcAft>
                        <a:buClr>
                          <a:srgbClr val="000000"/>
                        </a:buClr>
                        <a:buFont typeface="Symbol"/>
                        <a:buNone/>
                        <a:tabLst>
                          <a:tab pos="7623175" algn="l"/>
                        </a:tabLst>
                      </a:pPr>
                      <a:r>
                        <a:rPr lang="ru-RU" sz="2200" b="0" u="sng" strike="noStrike" spc="-1" dirty="0">
                          <a:solidFill>
                            <a:srgbClr val="000000"/>
                          </a:solidFill>
                          <a:uFillTx/>
                          <a:latin typeface="Nimbus Roman"/>
                        </a:rPr>
                        <a:t>Разместить</a:t>
                      </a:r>
                      <a:r>
                        <a:rPr lang="ru-RU" sz="2200" b="0" strike="noStrike" spc="-1" dirty="0">
                          <a:solidFill>
                            <a:srgbClr val="000000"/>
                          </a:solidFill>
                          <a:latin typeface="Nimbus Roman"/>
                        </a:rPr>
                        <a:t> Положение о педагогическом совете МБОУ «СОШ № ____» </a:t>
                      </a:r>
                      <a:endParaRPr lang="ru-RU" sz="22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1" name="Прямоугольник 140"/>
          <p:cNvSpPr/>
          <p:nvPr/>
        </p:nvSpPr>
        <p:spPr>
          <a:xfrm>
            <a:off x="1374120" y="-13086"/>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dirty="0">
                <a:solidFill>
                  <a:srgbClr val="000000"/>
                </a:solidFill>
                <a:latin typeface="Nimbus Roman"/>
              </a:rPr>
              <a:t>Сайт образовательного учреждения</a:t>
            </a:r>
            <a:endParaRPr lang="ru-RU" sz="3200" b="0" strike="noStrike" spc="-1" dirty="0">
              <a:solidFill>
                <a:srgbClr val="000000"/>
              </a:solidFill>
              <a:latin typeface="Arial"/>
            </a:endParaRPr>
          </a:p>
        </p:txBody>
      </p:sp>
      <p:graphicFrame>
        <p:nvGraphicFramePr>
          <p:cNvPr id="142" name="Таблица 141"/>
          <p:cNvGraphicFramePr/>
          <p:nvPr>
            <p:extLst>
              <p:ext uri="{D42A27DB-BD31-4B8C-83A1-F6EECF244321}">
                <p14:modId xmlns:p14="http://schemas.microsoft.com/office/powerpoint/2010/main" val="2700815297"/>
              </p:ext>
            </p:extLst>
          </p:nvPr>
        </p:nvGraphicFramePr>
        <p:xfrm>
          <a:off x="321480" y="663729"/>
          <a:ext cx="12901680" cy="6681216"/>
        </p:xfrm>
        <a:graphic>
          <a:graphicData uri="http://schemas.openxmlformats.org/drawingml/2006/table">
            <a:tbl>
              <a:tblPr/>
              <a:tblGrid>
                <a:gridCol w="1650600">
                  <a:extLst>
                    <a:ext uri="{9D8B030D-6E8A-4147-A177-3AD203B41FA5}">
                      <a16:colId xmlns:a16="http://schemas.microsoft.com/office/drawing/2014/main" val="20000"/>
                    </a:ext>
                  </a:extLst>
                </a:gridCol>
                <a:gridCol w="11251080">
                  <a:extLst>
                    <a:ext uri="{9D8B030D-6E8A-4147-A177-3AD203B41FA5}">
                      <a16:colId xmlns:a16="http://schemas.microsoft.com/office/drawing/2014/main" val="20001"/>
                    </a:ext>
                  </a:extLst>
                </a:gridCol>
              </a:tblGrid>
              <a:tr h="631080">
                <a:tc>
                  <a:txBody>
                    <a:bodyPr/>
                    <a:lstStyle/>
                    <a:p>
                      <a:pPr algn="ctr" defTabSz="914400">
                        <a:lnSpc>
                          <a:spcPct val="115000"/>
                        </a:lnSpc>
                      </a:pPr>
                      <a:r>
                        <a:rPr lang="ru-RU" sz="1200" b="1" strike="noStrike" spc="-1">
                          <a:solidFill>
                            <a:srgbClr val="000000"/>
                          </a:solidFill>
                          <a:latin typeface="Nimbus Roman"/>
                        </a:rPr>
                        <a:t>Нормативно — правовая</a:t>
                      </a:r>
                      <a:endParaRPr lang="ru-RU" sz="1200" b="0" strike="noStrike" spc="-1">
                        <a:solidFill>
                          <a:srgbClr val="000000"/>
                        </a:solidFill>
                        <a:latin typeface="Arial"/>
                      </a:endParaRPr>
                    </a:p>
                    <a:p>
                      <a:pPr algn="ctr" defTabSz="914400">
                        <a:lnSpc>
                          <a:spcPct val="115000"/>
                        </a:lnSpc>
                      </a:pPr>
                      <a:r>
                        <a:rPr lang="ru-RU" sz="1200" b="1" strike="noStrike" spc="-1">
                          <a:solidFill>
                            <a:srgbClr val="000000"/>
                          </a:solidFill>
                          <a:latin typeface="Nimbus Roman"/>
                        </a:rPr>
                        <a:t>база МП РФ</a:t>
                      </a:r>
                      <a:endParaRPr lang="ru-RU" sz="12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400" b="1" strike="noStrike" spc="-1">
                          <a:solidFill>
                            <a:srgbClr val="000000"/>
                          </a:solidFill>
                          <a:latin typeface="Nimbus Roman"/>
                        </a:rPr>
                        <a:t>Содержание подразделов</a:t>
                      </a:r>
                      <a:endParaRPr lang="ru-RU" sz="24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4619520">
                <a:tc>
                  <a:txBody>
                    <a:bodyPr/>
                    <a:lstStyle/>
                    <a:p>
                      <a:endParaRPr lang="ru-RU" sz="2000" b="0" strike="noStrike" spc="-1">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0" indent="0" algn="ctr" defTabSz="914400">
                        <a:lnSpc>
                          <a:spcPct val="100000"/>
                        </a:lnSpc>
                        <a:spcBef>
                          <a:spcPts val="283"/>
                        </a:spcBef>
                        <a:spcAft>
                          <a:spcPts val="283"/>
                        </a:spcAft>
                        <a:buClr>
                          <a:srgbClr val="000000"/>
                        </a:buClr>
                        <a:buFont typeface="Symbol"/>
                        <a:buNone/>
                      </a:pPr>
                      <a:r>
                        <a:rPr lang="ru-RU" sz="2000" b="1" u="sng" strike="noStrike" spc="-1" dirty="0">
                          <a:solidFill>
                            <a:srgbClr val="000000"/>
                          </a:solidFill>
                          <a:uFillTx/>
                          <a:latin typeface="Nimbus Roman"/>
                        </a:rPr>
                        <a:t>Подраздел «Документы»</a:t>
                      </a:r>
                      <a:r>
                        <a:rPr lang="ru-RU" sz="2000" b="0" strike="noStrike" spc="-1" dirty="0">
                          <a:solidFill>
                            <a:srgbClr val="000000"/>
                          </a:solidFill>
                          <a:latin typeface="Nimbus Roman"/>
                        </a:rPr>
                        <a:t> (копии документов или электронные документы)</a:t>
                      </a:r>
                      <a:endParaRPr lang="ru-RU" sz="2000" b="0" strike="noStrike" spc="-1" dirty="0">
                        <a:solidFill>
                          <a:srgbClr val="000000"/>
                        </a:solidFill>
                        <a:latin typeface="Arial"/>
                      </a:endParaRPr>
                    </a:p>
                    <a:p>
                      <a:pPr marL="0" indent="0" algn="just" defTabSz="914400">
                        <a:lnSpc>
                          <a:spcPct val="100000"/>
                        </a:lnSpc>
                        <a:spcBef>
                          <a:spcPts val="283"/>
                        </a:spcBef>
                        <a:spcAft>
                          <a:spcPts val="283"/>
                        </a:spcAft>
                        <a:buClr>
                          <a:srgbClr val="000000"/>
                        </a:buClr>
                        <a:buFont typeface="Symbol"/>
                        <a:buNone/>
                      </a:pPr>
                      <a:r>
                        <a:rPr lang="ru-RU" sz="2000" b="0" strike="noStrike" spc="-1" dirty="0">
                          <a:solidFill>
                            <a:srgbClr val="000000"/>
                          </a:solidFill>
                          <a:latin typeface="Nimbus Roman"/>
                        </a:rPr>
                        <a:t>а) </a:t>
                      </a:r>
                      <a:r>
                        <a:rPr lang="ru-RU" sz="2000" b="0" strike="noStrike" spc="-1" dirty="0" smtClean="0">
                          <a:solidFill>
                            <a:srgbClr val="000000"/>
                          </a:solidFill>
                          <a:latin typeface="Nimbus Roman"/>
                        </a:rPr>
                        <a:t>учредительные </a:t>
                      </a:r>
                      <a:r>
                        <a:rPr lang="ru-RU" sz="2000" b="0" strike="noStrike" spc="-1" dirty="0">
                          <a:solidFill>
                            <a:srgbClr val="000000"/>
                          </a:solidFill>
                          <a:latin typeface="Nimbus Roman"/>
                        </a:rPr>
                        <a:t>документы (постановление об открытии учреждения)</a:t>
                      </a:r>
                      <a:endParaRPr lang="ru-RU" sz="2000" b="0" strike="noStrike" spc="-1" dirty="0">
                        <a:solidFill>
                          <a:srgbClr val="000000"/>
                        </a:solidFill>
                        <a:latin typeface="Arial"/>
                      </a:endParaRPr>
                    </a:p>
                    <a:p>
                      <a:pPr marL="0" indent="0" algn="just" defTabSz="914400">
                        <a:lnSpc>
                          <a:spcPct val="100000"/>
                        </a:lnSpc>
                        <a:spcBef>
                          <a:spcPts val="283"/>
                        </a:spcBef>
                        <a:spcAft>
                          <a:spcPts val="283"/>
                        </a:spcAft>
                        <a:buClr>
                          <a:srgbClr val="000000"/>
                        </a:buClr>
                        <a:buFont typeface="Symbol"/>
                        <a:buNone/>
                      </a:pPr>
                      <a:r>
                        <a:rPr lang="ru-RU" sz="2000" b="0" strike="noStrike" spc="-1" dirty="0" smtClean="0">
                          <a:solidFill>
                            <a:srgbClr val="000000"/>
                          </a:solidFill>
                          <a:latin typeface="Nimbus Roman"/>
                        </a:rPr>
                        <a:t>б)</a:t>
                      </a:r>
                      <a:r>
                        <a:rPr lang="ru-RU" sz="2000" b="0" strike="noStrike" spc="-1" baseline="0" dirty="0" smtClean="0">
                          <a:solidFill>
                            <a:srgbClr val="000000"/>
                          </a:solidFill>
                          <a:latin typeface="Nimbus Roman"/>
                        </a:rPr>
                        <a:t> </a:t>
                      </a:r>
                      <a:r>
                        <a:rPr lang="ru-RU" sz="2000" b="0" strike="noStrike" spc="-1" dirty="0" smtClean="0">
                          <a:solidFill>
                            <a:srgbClr val="000000"/>
                          </a:solidFill>
                          <a:latin typeface="Nimbus Roman"/>
                        </a:rPr>
                        <a:t>устав </a:t>
                      </a:r>
                      <a:r>
                        <a:rPr lang="ru-RU" sz="2000" b="0" strike="noStrike" spc="-1" dirty="0">
                          <a:solidFill>
                            <a:srgbClr val="000000"/>
                          </a:solidFill>
                          <a:latin typeface="Nimbus Roman"/>
                        </a:rPr>
                        <a:t>образовательной организации, свидетельство о постановке на учет в налоговом органе, свидетельство о внесении записи в единый государственный реестр юридических лиц, выписка из реестра лицензий на медицинскую деятельность</a:t>
                      </a:r>
                      <a:endParaRPr lang="ru-RU" sz="2000" b="0" strike="noStrike" spc="-1" dirty="0">
                        <a:solidFill>
                          <a:srgbClr val="000000"/>
                        </a:solidFill>
                        <a:latin typeface="Arial"/>
                      </a:endParaRPr>
                    </a:p>
                    <a:p>
                      <a:pPr marL="0" indent="0" algn="just" defTabSz="914400">
                        <a:lnSpc>
                          <a:spcPct val="100000"/>
                        </a:lnSpc>
                        <a:spcBef>
                          <a:spcPts val="283"/>
                        </a:spcBef>
                        <a:spcAft>
                          <a:spcPts val="283"/>
                        </a:spcAft>
                        <a:buClr>
                          <a:srgbClr val="000000"/>
                        </a:buClr>
                        <a:buFont typeface="Symbol"/>
                        <a:buNone/>
                      </a:pPr>
                      <a:r>
                        <a:rPr lang="ru-RU" sz="2000" b="0" strike="noStrike" spc="-1" dirty="0">
                          <a:solidFill>
                            <a:srgbClr val="000000"/>
                          </a:solidFill>
                          <a:latin typeface="Nimbus Roman"/>
                        </a:rPr>
                        <a:t>г) правила внутреннего распорядка обучающихся</a:t>
                      </a:r>
                      <a:endParaRPr lang="ru-RU" sz="2000" b="0" strike="noStrike" spc="-1" dirty="0">
                        <a:solidFill>
                          <a:srgbClr val="000000"/>
                        </a:solidFill>
                        <a:latin typeface="Arial"/>
                      </a:endParaRPr>
                    </a:p>
                    <a:p>
                      <a:pPr marL="0" indent="0" algn="just" defTabSz="914400">
                        <a:lnSpc>
                          <a:spcPct val="100000"/>
                        </a:lnSpc>
                        <a:spcBef>
                          <a:spcPts val="283"/>
                        </a:spcBef>
                        <a:spcAft>
                          <a:spcPts val="283"/>
                        </a:spcAft>
                        <a:buClr>
                          <a:srgbClr val="000000"/>
                        </a:buClr>
                        <a:buFont typeface="Symbol"/>
                        <a:buNone/>
                      </a:pPr>
                      <a:r>
                        <a:rPr lang="ru-RU" sz="2000" b="0" strike="noStrike" spc="-1" dirty="0">
                          <a:solidFill>
                            <a:srgbClr val="000000"/>
                          </a:solidFill>
                          <a:latin typeface="Nimbus Roman"/>
                        </a:rPr>
                        <a:t>д) правила внутреннего трудового распорядка</a:t>
                      </a:r>
                      <a:endParaRPr lang="ru-RU" sz="2000" b="0" strike="noStrike" spc="-1" dirty="0">
                        <a:solidFill>
                          <a:srgbClr val="000000"/>
                        </a:solidFill>
                        <a:latin typeface="Arial"/>
                      </a:endParaRPr>
                    </a:p>
                    <a:p>
                      <a:pPr marL="0" indent="0" algn="just" defTabSz="914400">
                        <a:lnSpc>
                          <a:spcPct val="100000"/>
                        </a:lnSpc>
                        <a:spcBef>
                          <a:spcPts val="283"/>
                        </a:spcBef>
                        <a:spcAft>
                          <a:spcPts val="283"/>
                        </a:spcAft>
                        <a:buClr>
                          <a:srgbClr val="000000"/>
                        </a:buClr>
                        <a:buFont typeface="Symbol"/>
                        <a:buNone/>
                      </a:pPr>
                      <a:r>
                        <a:rPr lang="ru-RU" sz="2000" b="0" strike="noStrike" spc="-1" dirty="0">
                          <a:solidFill>
                            <a:srgbClr val="000000"/>
                          </a:solidFill>
                          <a:latin typeface="Nimbus Roman"/>
                        </a:rPr>
                        <a:t>е) коллективный договор (при наличии)</a:t>
                      </a:r>
                      <a:endParaRPr lang="ru-RU" sz="2000" b="0" strike="noStrike" spc="-1" dirty="0">
                        <a:solidFill>
                          <a:srgbClr val="000000"/>
                        </a:solidFill>
                        <a:latin typeface="Arial"/>
                      </a:endParaRPr>
                    </a:p>
                    <a:p>
                      <a:pPr marL="0" indent="0" algn="just" defTabSz="914400">
                        <a:lnSpc>
                          <a:spcPct val="100000"/>
                        </a:lnSpc>
                        <a:spcBef>
                          <a:spcPts val="283"/>
                        </a:spcBef>
                        <a:spcAft>
                          <a:spcPts val="283"/>
                        </a:spcAft>
                        <a:buClr>
                          <a:srgbClr val="000000"/>
                        </a:buClr>
                        <a:buFont typeface="Symbol"/>
                        <a:buNone/>
                      </a:pPr>
                      <a:r>
                        <a:rPr lang="ru-RU" sz="2000" b="0" strike="noStrike" spc="-1" dirty="0">
                          <a:solidFill>
                            <a:srgbClr val="000000"/>
                          </a:solidFill>
                          <a:latin typeface="Nimbus Roman"/>
                        </a:rPr>
                        <a:t>ж) локальные нормативные акты образовательной организации по основным вопросам организации и осуществления образовательной деятельности, предусмотренные Федеральным законом № 273 — ФЗ</a:t>
                      </a:r>
                      <a:endParaRPr lang="ru-RU" sz="2000" b="0" strike="noStrike" spc="-1" dirty="0">
                        <a:solidFill>
                          <a:srgbClr val="000000"/>
                        </a:solidFill>
                        <a:latin typeface="Arial"/>
                      </a:endParaRPr>
                    </a:p>
                    <a:p>
                      <a:pPr marL="0" indent="0" algn="just" defTabSz="914400">
                        <a:lnSpc>
                          <a:spcPct val="100000"/>
                        </a:lnSpc>
                        <a:spcBef>
                          <a:spcPts val="283"/>
                        </a:spcBef>
                        <a:spcAft>
                          <a:spcPts val="283"/>
                        </a:spcAft>
                        <a:buClr>
                          <a:srgbClr val="000000"/>
                        </a:buClr>
                        <a:buFont typeface="Symbol"/>
                        <a:buNone/>
                      </a:pPr>
                      <a:r>
                        <a:rPr lang="ru-RU" sz="2000" b="0" strike="noStrike" spc="-1" dirty="0">
                          <a:solidFill>
                            <a:srgbClr val="000000"/>
                          </a:solidFill>
                          <a:latin typeface="Nimbus Roman"/>
                        </a:rPr>
                        <a:t>з) отчет о результатах </a:t>
                      </a:r>
                      <a:r>
                        <a:rPr lang="ru-RU" sz="2000" b="0" strike="noStrike" spc="-1" dirty="0" err="1">
                          <a:solidFill>
                            <a:srgbClr val="000000"/>
                          </a:solidFill>
                          <a:latin typeface="Nimbus Roman"/>
                        </a:rPr>
                        <a:t>самообследования</a:t>
                      </a:r>
                      <a:endParaRPr lang="ru-RU" sz="2000" b="0" strike="noStrike" spc="-1" dirty="0">
                        <a:solidFill>
                          <a:srgbClr val="000000"/>
                        </a:solidFill>
                        <a:latin typeface="Arial"/>
                      </a:endParaRPr>
                    </a:p>
                    <a:p>
                      <a:pPr marL="0" indent="0" algn="just" defTabSz="914400">
                        <a:lnSpc>
                          <a:spcPct val="100000"/>
                        </a:lnSpc>
                        <a:spcBef>
                          <a:spcPts val="283"/>
                        </a:spcBef>
                        <a:spcAft>
                          <a:spcPts val="283"/>
                        </a:spcAft>
                        <a:buClr>
                          <a:srgbClr val="000000"/>
                        </a:buClr>
                        <a:buFont typeface="Symbol"/>
                        <a:buNone/>
                      </a:pPr>
                      <a:r>
                        <a:rPr lang="ru-RU" sz="2000" b="0" strike="noStrike" spc="-1" dirty="0">
                          <a:solidFill>
                            <a:srgbClr val="000000"/>
                          </a:solidFill>
                          <a:latin typeface="Nimbus Roman"/>
                        </a:rPr>
                        <a:t>и) предписания органов, осуществляющих государственный контроль (надзор) в сфере образования, отчеты об исполнении таких предписаний (до подтверждения органом, осуществляющим государственный контроль (надзор) в сфере образования, исполнение предписания или признание его недействительным в установленном порядке) (при наличии)</a:t>
                      </a:r>
                      <a:endParaRPr lang="ru-RU" sz="2000" b="0" strike="noStrike" spc="-1" dirty="0">
                        <a:solidFill>
                          <a:srgbClr val="000000"/>
                        </a:solidFill>
                        <a:latin typeface="Arial"/>
                      </a:endParaRPr>
                    </a:p>
                    <a:p>
                      <a:pPr marL="0" indent="0" algn="just" defTabSz="914400">
                        <a:lnSpc>
                          <a:spcPct val="100000"/>
                        </a:lnSpc>
                        <a:spcBef>
                          <a:spcPts val="283"/>
                        </a:spcBef>
                        <a:spcAft>
                          <a:spcPts val="283"/>
                        </a:spcAft>
                        <a:buClr>
                          <a:srgbClr val="000000"/>
                        </a:buClr>
                        <a:buFont typeface="Symbol"/>
                        <a:buNone/>
                      </a:pPr>
                      <a:r>
                        <a:rPr lang="ru-RU" sz="2000" b="0" strike="noStrike" spc="-1" dirty="0">
                          <a:solidFill>
                            <a:srgbClr val="000000"/>
                          </a:solidFill>
                          <a:latin typeface="Nimbus Roman"/>
                        </a:rPr>
                        <a:t>к) программа </a:t>
                      </a:r>
                      <a:r>
                        <a:rPr lang="ru-RU" sz="2000" b="0" strike="noStrike" spc="-1" dirty="0" smtClean="0">
                          <a:solidFill>
                            <a:srgbClr val="000000"/>
                          </a:solidFill>
                          <a:latin typeface="Nimbus Roman"/>
                        </a:rPr>
                        <a:t>развития</a:t>
                      </a:r>
                      <a:endParaRPr lang="ru-RU" sz="20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 name="Прямоугольник 142"/>
          <p:cNvSpPr/>
          <p:nvPr/>
        </p:nvSpPr>
        <p:spPr>
          <a:xfrm>
            <a:off x="1374120" y="93585"/>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dirty="0">
                <a:solidFill>
                  <a:srgbClr val="000000"/>
                </a:solidFill>
                <a:latin typeface="Nimbus Roman"/>
              </a:rPr>
              <a:t>Сайт образовательного учреждения</a:t>
            </a:r>
            <a:endParaRPr lang="ru-RU" sz="3200" b="0" strike="noStrike" spc="-1" dirty="0">
              <a:solidFill>
                <a:srgbClr val="000000"/>
              </a:solidFill>
              <a:latin typeface="Arial"/>
            </a:endParaRPr>
          </a:p>
        </p:txBody>
      </p:sp>
      <p:graphicFrame>
        <p:nvGraphicFramePr>
          <p:cNvPr id="144" name="Таблица 143"/>
          <p:cNvGraphicFramePr/>
          <p:nvPr>
            <p:extLst>
              <p:ext uri="{D42A27DB-BD31-4B8C-83A1-F6EECF244321}">
                <p14:modId xmlns:p14="http://schemas.microsoft.com/office/powerpoint/2010/main" val="156426994"/>
              </p:ext>
            </p:extLst>
          </p:nvPr>
        </p:nvGraphicFramePr>
        <p:xfrm>
          <a:off x="149087" y="841695"/>
          <a:ext cx="13139530" cy="6208920"/>
        </p:xfrm>
        <a:graphic>
          <a:graphicData uri="http://schemas.openxmlformats.org/drawingml/2006/table">
            <a:tbl>
              <a:tblPr/>
              <a:tblGrid>
                <a:gridCol w="3707296">
                  <a:extLst>
                    <a:ext uri="{9D8B030D-6E8A-4147-A177-3AD203B41FA5}">
                      <a16:colId xmlns:a16="http://schemas.microsoft.com/office/drawing/2014/main" val="20000"/>
                    </a:ext>
                  </a:extLst>
                </a:gridCol>
                <a:gridCol w="9432234">
                  <a:extLst>
                    <a:ext uri="{9D8B030D-6E8A-4147-A177-3AD203B41FA5}">
                      <a16:colId xmlns:a16="http://schemas.microsoft.com/office/drawing/2014/main" val="20001"/>
                    </a:ext>
                  </a:extLst>
                </a:gridCol>
              </a:tblGrid>
              <a:tr h="631080">
                <a:tc>
                  <a:txBody>
                    <a:bodyPr/>
                    <a:lstStyle/>
                    <a:p>
                      <a:pPr algn="ctr" defTabSz="914400">
                        <a:lnSpc>
                          <a:spcPct val="115000"/>
                        </a:lnSpc>
                      </a:pPr>
                      <a:r>
                        <a:rPr lang="ru-RU" sz="1400" b="1" strike="noStrike" spc="-1">
                          <a:solidFill>
                            <a:srgbClr val="000000"/>
                          </a:solidFill>
                          <a:latin typeface="Nimbus Roman"/>
                        </a:rPr>
                        <a:t>Нормативно — правовая</a:t>
                      </a:r>
                      <a:endParaRPr lang="ru-RU" sz="1400" b="0" strike="noStrike" spc="-1">
                        <a:solidFill>
                          <a:srgbClr val="000000"/>
                        </a:solidFill>
                        <a:latin typeface="Arial"/>
                      </a:endParaRPr>
                    </a:p>
                    <a:p>
                      <a:pPr algn="ctr" defTabSz="914400">
                        <a:lnSpc>
                          <a:spcPct val="115000"/>
                        </a:lnSpc>
                      </a:pPr>
                      <a:r>
                        <a:rPr lang="ru-RU" sz="1400" b="1" strike="noStrike" spc="-1">
                          <a:solidFill>
                            <a:srgbClr val="000000"/>
                          </a:solidFill>
                          <a:latin typeface="Nimbus Roman"/>
                        </a:rPr>
                        <a:t>база МП РФ</a:t>
                      </a:r>
                      <a:endParaRPr lang="ru-RU" sz="14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15000"/>
                        </a:lnSpc>
                        <a:spcBef>
                          <a:spcPts val="283"/>
                        </a:spcBef>
                        <a:spcAft>
                          <a:spcPts val="283"/>
                        </a:spcAft>
                      </a:pPr>
                      <a:r>
                        <a:rPr lang="ru-RU" sz="2600" b="1" strike="noStrike" spc="-1">
                          <a:solidFill>
                            <a:srgbClr val="000000"/>
                          </a:solidFill>
                          <a:latin typeface="Nimbus Roman"/>
                        </a:rPr>
                        <a:t>Содержание подразделов</a:t>
                      </a:r>
                      <a:endParaRPr lang="ru-RU" sz="26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4619520">
                <a:tc>
                  <a:txBody>
                    <a:bodyPr/>
                    <a:lstStyle/>
                    <a:p>
                      <a:pPr marL="285750" indent="-285750" algn="just" defTabSz="914400">
                        <a:lnSpc>
                          <a:spcPct val="100000"/>
                        </a:lnSpc>
                        <a:buFont typeface="Arial" panose="020B0604020202020204" pitchFamily="34" charset="0"/>
                        <a:buChar char="•"/>
                        <a:tabLst>
                          <a:tab pos="-3436920" algn="l"/>
                        </a:tabLst>
                      </a:pPr>
                      <a:r>
                        <a:rPr lang="ru-RU" sz="1800" b="0" strike="noStrike" spc="-1" dirty="0">
                          <a:solidFill>
                            <a:srgbClr val="000000"/>
                          </a:solidFill>
                          <a:latin typeface="Nimbus Roman"/>
                        </a:rPr>
                        <a:t>ФОП НОО</a:t>
                      </a:r>
                      <a:endParaRPr lang="ru-RU" sz="1800" b="0" strike="noStrike" spc="-1" dirty="0">
                        <a:solidFill>
                          <a:srgbClr val="000000"/>
                        </a:solidFill>
                        <a:latin typeface="Arial"/>
                      </a:endParaRPr>
                    </a:p>
                    <a:p>
                      <a:pPr marL="285750" indent="-285750" algn="just" defTabSz="914400">
                        <a:lnSpc>
                          <a:spcPct val="100000"/>
                        </a:lnSpc>
                        <a:buFont typeface="Arial" panose="020B0604020202020204" pitchFamily="34" charset="0"/>
                        <a:buChar char="•"/>
                        <a:tabLst>
                          <a:tab pos="-3436920" algn="l"/>
                        </a:tabLst>
                      </a:pPr>
                      <a:r>
                        <a:rPr lang="ru-RU" sz="1800" b="0" strike="noStrike" spc="-1" dirty="0">
                          <a:solidFill>
                            <a:srgbClr val="000000"/>
                          </a:solidFill>
                          <a:latin typeface="Nimbus Roman"/>
                        </a:rPr>
                        <a:t>Приказ МП РФ от 09.10.2024 № 704 «О внесении изменений в некоторые приказы МП РФ, касающиеся ФОП НОО, ООО, СОО»</a:t>
                      </a:r>
                      <a:endParaRPr lang="ru-RU" sz="1800" b="0" strike="noStrike" spc="-1" dirty="0">
                        <a:solidFill>
                          <a:srgbClr val="000000"/>
                        </a:solidFill>
                        <a:latin typeface="Arial"/>
                      </a:endParaRPr>
                    </a:p>
                    <a:p>
                      <a:pPr marL="285750" indent="-285750" algn="just" defTabSz="914400">
                        <a:lnSpc>
                          <a:spcPct val="100000"/>
                        </a:lnSpc>
                        <a:buFont typeface="Arial" panose="020B0604020202020204" pitchFamily="34" charset="0"/>
                        <a:buChar char="•"/>
                        <a:tabLst>
                          <a:tab pos="-3436920" algn="l"/>
                        </a:tabLst>
                      </a:pPr>
                      <a:r>
                        <a:rPr lang="ru-RU" sz="1800" b="0" strike="noStrike" spc="-1" dirty="0" smtClean="0">
                          <a:solidFill>
                            <a:srgbClr val="000000"/>
                          </a:solidFill>
                          <a:latin typeface="Nimbus Roman"/>
                        </a:rPr>
                        <a:t>Сайт ЕДСО «Система </a:t>
                      </a:r>
                      <a:r>
                        <a:rPr lang="ru-RU" sz="1800" b="0" strike="noStrike" spc="-1" dirty="0">
                          <a:solidFill>
                            <a:srgbClr val="000000"/>
                          </a:solidFill>
                          <a:latin typeface="Nimbus Roman"/>
                        </a:rPr>
                        <a:t>оценки предметных результатов обучения в начальной школе»</a:t>
                      </a:r>
                      <a:endParaRPr lang="ru-RU" sz="1800" b="0" strike="noStrike" spc="-1" dirty="0">
                        <a:solidFill>
                          <a:srgbClr val="000000"/>
                        </a:solidFill>
                        <a:latin typeface="Arial"/>
                      </a:endParaRPr>
                    </a:p>
                    <a:p>
                      <a:pPr marL="285750" indent="-285750" algn="just" defTabSz="914400">
                        <a:lnSpc>
                          <a:spcPct val="100000"/>
                        </a:lnSpc>
                        <a:buFont typeface="Arial" panose="020B0604020202020204" pitchFamily="34" charset="0"/>
                        <a:buChar char="•"/>
                        <a:tabLst>
                          <a:tab pos="-3436920" algn="l"/>
                        </a:tabLst>
                      </a:pPr>
                      <a:r>
                        <a:rPr lang="ru-RU" sz="1800" b="0" strike="noStrike" spc="-1" dirty="0">
                          <a:solidFill>
                            <a:srgbClr val="000000"/>
                          </a:solidFill>
                          <a:latin typeface="Nimbus Roman"/>
                        </a:rPr>
                        <a:t>Письмо МП РФ № СК — 228/03, </a:t>
                      </a:r>
                      <a:r>
                        <a:rPr lang="ru-RU" sz="1800" b="0" strike="noStrike" spc="-1" dirty="0" err="1">
                          <a:solidFill>
                            <a:srgbClr val="000000"/>
                          </a:solidFill>
                          <a:latin typeface="Nimbus Roman"/>
                        </a:rPr>
                        <a:t>Рособрнадзора</a:t>
                      </a:r>
                      <a:r>
                        <a:rPr lang="ru-RU" sz="1800" b="0" strike="noStrike" spc="-1" dirty="0">
                          <a:solidFill>
                            <a:srgbClr val="000000"/>
                          </a:solidFill>
                          <a:latin typeface="Nimbus Roman"/>
                        </a:rPr>
                        <a:t> № </a:t>
                      </a:r>
                      <a:r>
                        <a:rPr lang="ru-RU" sz="1800" b="0" strike="noStrike" spc="-1" dirty="0" smtClean="0">
                          <a:solidFill>
                            <a:srgbClr val="000000"/>
                          </a:solidFill>
                          <a:latin typeface="Nimbus Roman"/>
                        </a:rPr>
                        <a:t>01-169/08-01</a:t>
                      </a:r>
                      <a:r>
                        <a:rPr lang="ru-RU" sz="1800" b="0" strike="noStrike" spc="-1" baseline="0" dirty="0" smtClean="0">
                          <a:solidFill>
                            <a:srgbClr val="000000"/>
                          </a:solidFill>
                          <a:latin typeface="Nimbus Roman"/>
                        </a:rPr>
                        <a:t> </a:t>
                      </a:r>
                      <a:r>
                        <a:rPr lang="ru-RU" sz="1800" b="0" strike="noStrike" spc="-1" dirty="0" smtClean="0">
                          <a:solidFill>
                            <a:srgbClr val="000000"/>
                          </a:solidFill>
                          <a:latin typeface="Nimbus Roman"/>
                        </a:rPr>
                        <a:t>от </a:t>
                      </a:r>
                      <a:r>
                        <a:rPr lang="ru-RU" sz="1800" b="0" strike="noStrike" spc="-1" dirty="0">
                          <a:solidFill>
                            <a:srgbClr val="000000"/>
                          </a:solidFill>
                          <a:latin typeface="Nimbus Roman"/>
                        </a:rPr>
                        <a:t>06.08.2021 «Рекомендации для системы общего образования по основным подходам к формированию графика проведения оценочных процедур в образовательных организациях</a:t>
                      </a:r>
                      <a:r>
                        <a:rPr lang="ru-RU" sz="1800" b="0" strike="noStrike" spc="-1" dirty="0" smtClean="0">
                          <a:solidFill>
                            <a:srgbClr val="000000"/>
                          </a:solidFill>
                          <a:latin typeface="Nimbus Roman"/>
                        </a:rPr>
                        <a:t>»</a:t>
                      </a:r>
                      <a:endParaRPr lang="ru-RU" sz="18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00000"/>
                        </a:lnSpc>
                        <a:tabLst>
                          <a:tab pos="-3436920" algn="l"/>
                        </a:tabLst>
                      </a:pPr>
                      <a:r>
                        <a:rPr lang="ru-RU" sz="2000" b="1" u="sng" strike="noStrike" spc="-1" dirty="0">
                          <a:solidFill>
                            <a:srgbClr val="000000"/>
                          </a:solidFill>
                          <a:uFillTx/>
                          <a:latin typeface="Nimbus Roman"/>
                        </a:rPr>
                        <a:t>Подраздел «Образование»</a:t>
                      </a:r>
                      <a:endParaRPr lang="ru-RU" sz="2000" b="0" strike="noStrike" spc="-1" dirty="0">
                        <a:solidFill>
                          <a:srgbClr val="000000"/>
                        </a:solidFill>
                        <a:latin typeface="Arial"/>
                      </a:endParaRPr>
                    </a:p>
                    <a:p>
                      <a:pPr algn="just" defTabSz="914400">
                        <a:lnSpc>
                          <a:spcPct val="100000"/>
                        </a:lnSpc>
                        <a:tabLst>
                          <a:tab pos="-3436920" algn="l"/>
                        </a:tabLst>
                      </a:pPr>
                      <a:r>
                        <a:rPr lang="ru-RU" sz="2000" b="1" strike="noStrike" spc="-1" dirty="0">
                          <a:solidFill>
                            <a:srgbClr val="000000"/>
                          </a:solidFill>
                          <a:latin typeface="Nimbus Roman"/>
                        </a:rPr>
                        <a:t>НОО</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rPr>
                        <a:t>ФОП НОО (указать ссылку)</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rPr>
                        <a:t>учебные планы на уровень НОО (на учебный год)</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rPr>
                        <a:t>календарный учебный график НОО (на учебный год)</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rPr>
                        <a:t>характеристика условий реализации ФОП НОО</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rPr>
                        <a:t>система оценки предметных результатов освоения учебных предметов ФОП НОО</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rPr>
                        <a:t>рабочие программы по предметам (указать </a:t>
                      </a:r>
                      <a:r>
                        <a:rPr lang="ru-RU" sz="2000" b="0" strike="noStrike" spc="-1" dirty="0" smtClean="0">
                          <a:solidFill>
                            <a:srgbClr val="000000"/>
                          </a:solidFill>
                          <a:latin typeface="Nimbus Roman"/>
                        </a:rPr>
                        <a:t>ссылку)</a:t>
                      </a:r>
                    </a:p>
                    <a:p>
                      <a:pPr marL="216000" indent="-216000" algn="just" defTabSz="914400">
                        <a:lnSpc>
                          <a:spcPct val="100000"/>
                        </a:lnSpc>
                        <a:buClr>
                          <a:srgbClr val="000000"/>
                        </a:buClr>
                        <a:buFont typeface="Symbol"/>
                        <a:buChar char=""/>
                        <a:tabLst>
                          <a:tab pos="-3436920" algn="l"/>
                        </a:tabLst>
                      </a:pPr>
                      <a:r>
                        <a:rPr lang="ru-RU" sz="2000" b="0" strike="noStrike" spc="-1" dirty="0" smtClean="0">
                          <a:solidFill>
                            <a:srgbClr val="000000"/>
                          </a:solidFill>
                          <a:latin typeface="Nimbus Roman"/>
                        </a:rPr>
                        <a:t>рабочие </a:t>
                      </a:r>
                      <a:r>
                        <a:rPr lang="ru-RU" sz="2000" b="0" strike="noStrike" spc="-1" dirty="0">
                          <a:solidFill>
                            <a:srgbClr val="000000"/>
                          </a:solidFill>
                          <a:latin typeface="Nimbus Roman"/>
                        </a:rPr>
                        <a:t>программы по учебным курсам (на учебный год)</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rPr>
                        <a:t>рабочая программа воспитания на уровень НОО</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rPr>
                        <a:t>календарный план воспитательной работы (на учебный год)</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rPr>
                        <a:t>план внеурочной деятельности на уровень НОО (на учебный год)</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rPr>
                        <a:t>УМК НОО (на учебный год)</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rPr>
                        <a:t>рабочие программы курсов внеурочной деятельности (на учебный год)</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rPr>
                        <a:t>график оценочных процедур (включить все контрольные работы, запланированные </a:t>
                      </a:r>
                      <a:r>
                        <a:rPr lang="ru-RU" sz="2000" b="0" strike="noStrike" spc="-1" dirty="0" smtClean="0">
                          <a:solidFill>
                            <a:srgbClr val="000000"/>
                          </a:solidFill>
                          <a:latin typeface="Nimbus Roman"/>
                        </a:rPr>
                        <a:t>учителем,</a:t>
                      </a:r>
                      <a:r>
                        <a:rPr lang="ru-RU" sz="2000" b="0" strike="noStrike" spc="-1" baseline="0" dirty="0" smtClean="0">
                          <a:solidFill>
                            <a:srgbClr val="000000"/>
                          </a:solidFill>
                          <a:latin typeface="Nimbus Roman"/>
                        </a:rPr>
                        <a:t> администрацией школы</a:t>
                      </a:r>
                      <a:r>
                        <a:rPr lang="ru-RU" sz="2000" b="0" strike="noStrike" spc="-1" dirty="0" smtClean="0">
                          <a:solidFill>
                            <a:srgbClr val="000000"/>
                          </a:solidFill>
                          <a:latin typeface="Nimbus Roman"/>
                        </a:rPr>
                        <a:t>, </a:t>
                      </a:r>
                      <a:r>
                        <a:rPr lang="ru-RU" sz="2000" b="0" strike="noStrike" spc="-1" dirty="0">
                          <a:solidFill>
                            <a:srgbClr val="000000"/>
                          </a:solidFill>
                          <a:latin typeface="Nimbus Roman"/>
                        </a:rPr>
                        <a:t>регионом и Федеральные оценочные процедуры) </a:t>
                      </a:r>
                      <a:endParaRPr lang="ru-RU" sz="20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5" name="Прямоугольник 144"/>
          <p:cNvSpPr/>
          <p:nvPr/>
        </p:nvSpPr>
        <p:spPr>
          <a:xfrm>
            <a:off x="1374120" y="-3672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Сайт образовательного учреждения</a:t>
            </a:r>
            <a:endParaRPr lang="ru-RU" sz="3200" b="0" strike="noStrike" spc="-1">
              <a:solidFill>
                <a:srgbClr val="000000"/>
              </a:solidFill>
              <a:latin typeface="Arial"/>
            </a:endParaRPr>
          </a:p>
        </p:txBody>
      </p:sp>
      <p:graphicFrame>
        <p:nvGraphicFramePr>
          <p:cNvPr id="146" name="Таблица 145"/>
          <p:cNvGraphicFramePr/>
          <p:nvPr>
            <p:extLst>
              <p:ext uri="{D42A27DB-BD31-4B8C-83A1-F6EECF244321}">
                <p14:modId xmlns:p14="http://schemas.microsoft.com/office/powerpoint/2010/main" val="1193675639"/>
              </p:ext>
            </p:extLst>
          </p:nvPr>
        </p:nvGraphicFramePr>
        <p:xfrm>
          <a:off x="188843" y="685329"/>
          <a:ext cx="13131157" cy="6675120"/>
        </p:xfrm>
        <a:graphic>
          <a:graphicData uri="http://schemas.openxmlformats.org/drawingml/2006/table">
            <a:tbl>
              <a:tblPr/>
              <a:tblGrid>
                <a:gridCol w="3790103">
                  <a:extLst>
                    <a:ext uri="{9D8B030D-6E8A-4147-A177-3AD203B41FA5}">
                      <a16:colId xmlns:a16="http://schemas.microsoft.com/office/drawing/2014/main" val="20000"/>
                    </a:ext>
                  </a:extLst>
                </a:gridCol>
                <a:gridCol w="9341054">
                  <a:extLst>
                    <a:ext uri="{9D8B030D-6E8A-4147-A177-3AD203B41FA5}">
                      <a16:colId xmlns:a16="http://schemas.microsoft.com/office/drawing/2014/main" val="20001"/>
                    </a:ext>
                  </a:extLst>
                </a:gridCol>
              </a:tblGrid>
              <a:tr h="631080">
                <a:tc>
                  <a:txBody>
                    <a:bodyPr/>
                    <a:lstStyle/>
                    <a:p>
                      <a:pPr algn="ctr" defTabSz="914400">
                        <a:lnSpc>
                          <a:spcPct val="100000"/>
                        </a:lnSpc>
                        <a:tabLst>
                          <a:tab pos="-3436920" algn="l"/>
                        </a:tabLst>
                      </a:pPr>
                      <a:r>
                        <a:rPr lang="ru-RU" sz="2200" b="1" strike="noStrike" spc="-1">
                          <a:solidFill>
                            <a:srgbClr val="000000"/>
                          </a:solidFill>
                          <a:latin typeface="Nimbus Roman"/>
                        </a:rPr>
                        <a:t>Нормативно — правовая</a:t>
                      </a:r>
                      <a:endParaRPr lang="ru-RU" sz="2200" b="0" strike="noStrike" spc="-1">
                        <a:solidFill>
                          <a:srgbClr val="000000"/>
                        </a:solidFill>
                        <a:latin typeface="Arial"/>
                      </a:endParaRPr>
                    </a:p>
                    <a:p>
                      <a:pPr algn="ctr" defTabSz="914400">
                        <a:lnSpc>
                          <a:spcPct val="100000"/>
                        </a:lnSpc>
                        <a:tabLst>
                          <a:tab pos="-3436920" algn="l"/>
                        </a:tabLst>
                      </a:pPr>
                      <a:r>
                        <a:rPr lang="ru-RU" sz="2200" b="1" strike="noStrike" spc="-1">
                          <a:solidFill>
                            <a:srgbClr val="000000"/>
                          </a:solidFill>
                          <a:latin typeface="Nimbus Roman"/>
                        </a:rPr>
                        <a:t>база МП РФ</a:t>
                      </a:r>
                      <a:endParaRPr lang="ru-RU" sz="22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just" defTabSz="914400">
                        <a:lnSpc>
                          <a:spcPct val="100000"/>
                        </a:lnSpc>
                        <a:tabLst>
                          <a:tab pos="-3436920" algn="l"/>
                        </a:tabLst>
                      </a:pPr>
                      <a:r>
                        <a:rPr lang="ru-RU" sz="2200" b="1" strike="noStrike" spc="-1">
                          <a:solidFill>
                            <a:srgbClr val="000000"/>
                          </a:solidFill>
                          <a:latin typeface="Nimbus Roman"/>
                        </a:rPr>
                        <a:t>Содержание подразделов</a:t>
                      </a:r>
                      <a:endParaRPr lang="ru-RU" sz="22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4619520">
                <a:tc>
                  <a:txBody>
                    <a:bodyPr/>
                    <a:lstStyle/>
                    <a:p>
                      <a:pPr marL="285750" indent="-285750" algn="just" defTabSz="914400">
                        <a:lnSpc>
                          <a:spcPct val="100000"/>
                        </a:lnSpc>
                        <a:buFont typeface="Arial" panose="020B0604020202020204" pitchFamily="34" charset="0"/>
                        <a:buChar char="•"/>
                        <a:tabLst>
                          <a:tab pos="-3436920" algn="l"/>
                        </a:tabLst>
                      </a:pPr>
                      <a:r>
                        <a:rPr lang="ru-RU" sz="1800" b="0" strike="noStrike" spc="-1" dirty="0">
                          <a:solidFill>
                            <a:srgbClr val="000000"/>
                          </a:solidFill>
                          <a:latin typeface="Nimbus Roman"/>
                          <a:ea typeface="Tahoma"/>
                        </a:rPr>
                        <a:t>ФОП ООО</a:t>
                      </a:r>
                      <a:endParaRPr lang="ru-RU" sz="1800" b="0" strike="noStrike" spc="-1" dirty="0">
                        <a:solidFill>
                          <a:srgbClr val="000000"/>
                        </a:solidFill>
                        <a:latin typeface="Arial"/>
                      </a:endParaRPr>
                    </a:p>
                    <a:p>
                      <a:pPr marL="285750" indent="-285750" algn="just" defTabSz="914400">
                        <a:lnSpc>
                          <a:spcPct val="100000"/>
                        </a:lnSpc>
                        <a:buFont typeface="Arial" panose="020B0604020202020204" pitchFamily="34" charset="0"/>
                        <a:buChar char="•"/>
                        <a:tabLst>
                          <a:tab pos="-3436920" algn="l"/>
                        </a:tabLst>
                      </a:pPr>
                      <a:r>
                        <a:rPr lang="ru-RU" sz="1800" b="0" strike="noStrike" spc="-1" dirty="0">
                          <a:solidFill>
                            <a:srgbClr val="000000"/>
                          </a:solidFill>
                          <a:latin typeface="Nimbus Roman"/>
                          <a:ea typeface="Tahoma"/>
                        </a:rPr>
                        <a:t>Приказ МП РФ от 09.10.2024 № 704 «О внесении изменений в некоторые приказы МП РФ, касающиеся ФОП НОО, ООО, СОО»</a:t>
                      </a:r>
                      <a:endParaRPr lang="ru-RU" sz="1800" b="0" strike="noStrike" spc="-1" dirty="0">
                        <a:solidFill>
                          <a:srgbClr val="000000"/>
                        </a:solidFill>
                        <a:latin typeface="Arial"/>
                      </a:endParaRPr>
                    </a:p>
                    <a:p>
                      <a:pPr marL="285750" indent="-285750" algn="just" defTabSz="914400">
                        <a:lnSpc>
                          <a:spcPct val="100000"/>
                        </a:lnSpc>
                        <a:buFont typeface="Arial" panose="020B0604020202020204" pitchFamily="34" charset="0"/>
                        <a:buChar char="•"/>
                        <a:tabLst>
                          <a:tab pos="-3436920" algn="l"/>
                        </a:tabLst>
                      </a:pPr>
                      <a:r>
                        <a:rPr lang="ru-RU" sz="1800" b="0" strike="noStrike" spc="-1" dirty="0">
                          <a:solidFill>
                            <a:srgbClr val="000000"/>
                          </a:solidFill>
                          <a:latin typeface="Nimbus Roman"/>
                          <a:ea typeface="Tahoma"/>
                        </a:rPr>
                        <a:t>Сайт ЕДСО «Методические рекомендации по системе оценки достижений и планируемых предметных результатов по предметам ООО»</a:t>
                      </a:r>
                      <a:endParaRPr lang="ru-RU" sz="1800" b="0" strike="noStrike" spc="-1" dirty="0">
                        <a:solidFill>
                          <a:srgbClr val="000000"/>
                        </a:solidFill>
                        <a:latin typeface="Arial"/>
                      </a:endParaRPr>
                    </a:p>
                    <a:p>
                      <a:pPr marL="285750" indent="-285750" algn="just" defTabSz="914400">
                        <a:lnSpc>
                          <a:spcPct val="100000"/>
                        </a:lnSpc>
                        <a:buFont typeface="Arial" panose="020B0604020202020204" pitchFamily="34" charset="0"/>
                        <a:buChar char="•"/>
                        <a:tabLst>
                          <a:tab pos="-3436920" algn="l"/>
                        </a:tabLst>
                      </a:pPr>
                      <a:r>
                        <a:rPr lang="ru-RU" sz="1800" b="0" strike="noStrike" spc="-1" dirty="0">
                          <a:solidFill>
                            <a:srgbClr val="000000"/>
                          </a:solidFill>
                          <a:latin typeface="Nimbus Roman"/>
                          <a:ea typeface="Tahoma"/>
                        </a:rPr>
                        <a:t>Письмо МП РФ № СК — 228/03, </a:t>
                      </a:r>
                      <a:r>
                        <a:rPr lang="ru-RU" sz="1800" b="0" strike="noStrike" spc="-1" dirty="0" err="1">
                          <a:solidFill>
                            <a:srgbClr val="000000"/>
                          </a:solidFill>
                          <a:latin typeface="Nimbus Roman"/>
                          <a:ea typeface="Tahoma"/>
                        </a:rPr>
                        <a:t>Рособрнадзора</a:t>
                      </a:r>
                      <a:r>
                        <a:rPr lang="ru-RU" sz="1800" b="0" strike="noStrike" spc="-1" dirty="0">
                          <a:solidFill>
                            <a:srgbClr val="000000"/>
                          </a:solidFill>
                          <a:latin typeface="Nimbus Roman"/>
                          <a:ea typeface="Tahoma"/>
                        </a:rPr>
                        <a:t> № 01-169/08-01 от 06.08.2021 «Рекомендации для системы общего образования по основным подходам к формированию графика проведения оценочных процедур в образовательных организациях</a:t>
                      </a:r>
                      <a:r>
                        <a:rPr lang="ru-RU" sz="1800" b="0" strike="noStrike" spc="-1" dirty="0" smtClean="0">
                          <a:solidFill>
                            <a:srgbClr val="000000"/>
                          </a:solidFill>
                          <a:latin typeface="Nimbus Roman"/>
                          <a:ea typeface="Tahoma"/>
                        </a:rPr>
                        <a:t>»</a:t>
                      </a:r>
                      <a:endParaRPr lang="ru-RU" sz="18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36000" algn="ctr" defTabSz="914400">
                        <a:lnSpc>
                          <a:spcPct val="100000"/>
                        </a:lnSpc>
                        <a:tabLst>
                          <a:tab pos="0" algn="l"/>
                        </a:tabLst>
                      </a:pPr>
                      <a:r>
                        <a:rPr lang="ru-RU" sz="2000" b="1" u="sng" strike="noStrike" spc="-1" dirty="0">
                          <a:solidFill>
                            <a:srgbClr val="000000"/>
                          </a:solidFill>
                          <a:uFillTx/>
                          <a:latin typeface="Nimbus Roman"/>
                        </a:rPr>
                        <a:t>Подраздел «Образование»</a:t>
                      </a:r>
                      <a:endParaRPr lang="ru-RU" sz="2000" b="0" strike="noStrike" spc="-1" dirty="0">
                        <a:solidFill>
                          <a:srgbClr val="000000"/>
                        </a:solidFill>
                        <a:latin typeface="Arial"/>
                      </a:endParaRPr>
                    </a:p>
                    <a:p>
                      <a:pPr marL="0" indent="0" algn="just" defTabSz="914400">
                        <a:lnSpc>
                          <a:spcPct val="100000"/>
                        </a:lnSpc>
                        <a:tabLst>
                          <a:tab pos="0" algn="l"/>
                        </a:tabLst>
                      </a:pPr>
                      <a:r>
                        <a:rPr lang="ru-RU" sz="2000" b="1" strike="noStrike" spc="-1" dirty="0">
                          <a:solidFill>
                            <a:srgbClr val="000000"/>
                          </a:solidFill>
                          <a:latin typeface="Nimbus Roman"/>
                        </a:rPr>
                        <a:t>ООО</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rPr>
                        <a:t>ФОП ООО (указать ссылку)</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rPr>
                        <a:t>учебные планы на уровень ООО (на учебный год)</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rPr>
                        <a:t>календарный учебный график ООО (на учебный год)</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rPr>
                        <a:t>характеристика условий реализации ФОП ООО</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rPr>
                        <a:t>система оценки предметных результатов освоения учебных предметов ФОП ООО</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рабочие программы по предметам (указать ссылку</a:t>
                      </a:r>
                      <a:r>
                        <a:rPr lang="ru-RU" sz="2000" b="0" strike="noStrike" spc="-1" dirty="0" smtClean="0">
                          <a:solidFill>
                            <a:srgbClr val="000000"/>
                          </a:solidFill>
                          <a:latin typeface="Nimbus Roman"/>
                          <a:ea typeface="Tahoma"/>
                        </a:rPr>
                        <a:t>)</a:t>
                      </a:r>
                    </a:p>
                    <a:p>
                      <a:pPr marL="216000" indent="-216000" algn="just" defTabSz="914400">
                        <a:lnSpc>
                          <a:spcPct val="100000"/>
                        </a:lnSpc>
                        <a:buClr>
                          <a:srgbClr val="000000"/>
                        </a:buClr>
                        <a:buFont typeface="Symbol"/>
                        <a:buChar char=""/>
                        <a:tabLst>
                          <a:tab pos="-3436920" algn="l"/>
                        </a:tabLst>
                      </a:pPr>
                      <a:r>
                        <a:rPr lang="ru-RU" sz="2000" b="0" strike="noStrike" spc="-1" dirty="0" smtClean="0">
                          <a:solidFill>
                            <a:srgbClr val="000000"/>
                          </a:solidFill>
                          <a:latin typeface="Nimbus Roman"/>
                          <a:ea typeface="Tahoma"/>
                        </a:rPr>
                        <a:t>рабочие </a:t>
                      </a:r>
                      <a:r>
                        <a:rPr lang="ru-RU" sz="2000" b="0" strike="noStrike" spc="-1" dirty="0">
                          <a:solidFill>
                            <a:srgbClr val="000000"/>
                          </a:solidFill>
                          <a:latin typeface="Nimbus Roman"/>
                          <a:ea typeface="Tahoma"/>
                        </a:rPr>
                        <a:t>программы по учебным курсам (на учебный год)</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рабочая программа воспитания на уровень ООО</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календарный план воспитательной работы (на учебный год)</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план внеурочной деятельности на уровень ООО (на учебный год)</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УМК ООО (на учебный год)</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рабочие программы курсов внеурочной деятельности (на учебный год)</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график оценочных процедур (включить все контрольные работы, </a:t>
                      </a:r>
                      <a:r>
                        <a:rPr lang="ru-RU" sz="2000" b="0" strike="noStrike" spc="-1" dirty="0" smtClean="0">
                          <a:solidFill>
                            <a:srgbClr val="000000"/>
                          </a:solidFill>
                          <a:latin typeface="Nimbus Roman"/>
                          <a:ea typeface="Tahoma"/>
                        </a:rPr>
                        <a:t>запланированные учителем, администрацией школы, </a:t>
                      </a:r>
                      <a:r>
                        <a:rPr lang="ru-RU" sz="2000" b="0" strike="noStrike" spc="-1" dirty="0">
                          <a:solidFill>
                            <a:srgbClr val="000000"/>
                          </a:solidFill>
                          <a:latin typeface="Nimbus Roman"/>
                          <a:ea typeface="Tahoma"/>
                        </a:rPr>
                        <a:t>регионом и Федеральные оценочные процедуры) </a:t>
                      </a:r>
                      <a:endParaRPr lang="ru-RU" sz="2000" b="0" strike="noStrike" spc="-1" dirty="0">
                        <a:solidFill>
                          <a:srgbClr val="000000"/>
                        </a:solidFill>
                        <a:latin typeface="Arial"/>
                      </a:endParaRPr>
                    </a:p>
                    <a:p>
                      <a:pPr algn="just" defTabSz="914400">
                        <a:lnSpc>
                          <a:spcPct val="100000"/>
                        </a:lnSpc>
                        <a:tabLst>
                          <a:tab pos="-3436920" algn="l"/>
                        </a:tabLst>
                      </a:pPr>
                      <a:endParaRPr lang="ru-RU" sz="22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7" name="Прямоугольник 146"/>
          <p:cNvSpPr/>
          <p:nvPr/>
        </p:nvSpPr>
        <p:spPr>
          <a:xfrm>
            <a:off x="1374120" y="-72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Сайт образовательного учреждения</a:t>
            </a:r>
            <a:endParaRPr lang="ru-RU" sz="3200" b="0" strike="noStrike" spc="-1">
              <a:solidFill>
                <a:srgbClr val="000000"/>
              </a:solidFill>
              <a:latin typeface="Arial"/>
            </a:endParaRPr>
          </a:p>
        </p:txBody>
      </p:sp>
      <p:graphicFrame>
        <p:nvGraphicFramePr>
          <p:cNvPr id="148" name="Таблица 147"/>
          <p:cNvGraphicFramePr/>
          <p:nvPr>
            <p:extLst>
              <p:ext uri="{D42A27DB-BD31-4B8C-83A1-F6EECF244321}">
                <p14:modId xmlns:p14="http://schemas.microsoft.com/office/powerpoint/2010/main" val="3852025395"/>
              </p:ext>
            </p:extLst>
          </p:nvPr>
        </p:nvGraphicFramePr>
        <p:xfrm>
          <a:off x="119270" y="833400"/>
          <a:ext cx="12933673" cy="6496200"/>
        </p:xfrm>
        <a:graphic>
          <a:graphicData uri="http://schemas.openxmlformats.org/drawingml/2006/table">
            <a:tbl>
              <a:tblPr/>
              <a:tblGrid>
                <a:gridCol w="3916017">
                  <a:extLst>
                    <a:ext uri="{9D8B030D-6E8A-4147-A177-3AD203B41FA5}">
                      <a16:colId xmlns:a16="http://schemas.microsoft.com/office/drawing/2014/main" val="20000"/>
                    </a:ext>
                  </a:extLst>
                </a:gridCol>
                <a:gridCol w="9017656">
                  <a:extLst>
                    <a:ext uri="{9D8B030D-6E8A-4147-A177-3AD203B41FA5}">
                      <a16:colId xmlns:a16="http://schemas.microsoft.com/office/drawing/2014/main" val="20001"/>
                    </a:ext>
                  </a:extLst>
                </a:gridCol>
              </a:tblGrid>
              <a:tr h="894240">
                <a:tc>
                  <a:txBody>
                    <a:bodyPr/>
                    <a:lstStyle/>
                    <a:p>
                      <a:pPr algn="ctr" defTabSz="914400">
                        <a:lnSpc>
                          <a:spcPct val="100000"/>
                        </a:lnSpc>
                        <a:tabLst>
                          <a:tab pos="-3436920" algn="l"/>
                        </a:tabLst>
                      </a:pPr>
                      <a:r>
                        <a:rPr lang="ru-RU" sz="2000" b="1" strike="noStrike" spc="-1">
                          <a:solidFill>
                            <a:srgbClr val="000000"/>
                          </a:solidFill>
                          <a:latin typeface="Nimbus Roman"/>
                        </a:rPr>
                        <a:t>Нормативно — правовая</a:t>
                      </a:r>
                      <a:endParaRPr lang="ru-RU" sz="2000" b="0" strike="noStrike" spc="-1">
                        <a:solidFill>
                          <a:srgbClr val="000000"/>
                        </a:solidFill>
                        <a:latin typeface="Arial"/>
                      </a:endParaRPr>
                    </a:p>
                    <a:p>
                      <a:pPr algn="ctr" defTabSz="914400">
                        <a:lnSpc>
                          <a:spcPct val="100000"/>
                        </a:lnSpc>
                        <a:tabLst>
                          <a:tab pos="-3436920" algn="l"/>
                        </a:tabLst>
                      </a:pPr>
                      <a:r>
                        <a:rPr lang="ru-RU" sz="2000" b="1" strike="noStrike" spc="-1">
                          <a:solidFill>
                            <a:srgbClr val="000000"/>
                          </a:solidFill>
                          <a:latin typeface="Nimbus Roman"/>
                        </a:rPr>
                        <a:t>база МП РФ</a:t>
                      </a:r>
                      <a:endParaRPr lang="ru-RU" sz="20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just" defTabSz="914400">
                        <a:lnSpc>
                          <a:spcPct val="100000"/>
                        </a:lnSpc>
                        <a:tabLst>
                          <a:tab pos="-3436920" algn="l"/>
                        </a:tabLst>
                      </a:pPr>
                      <a:r>
                        <a:rPr lang="ru-RU" sz="2200" b="1" strike="noStrike" spc="-1">
                          <a:solidFill>
                            <a:srgbClr val="000000"/>
                          </a:solidFill>
                          <a:latin typeface="Nimbus Roman"/>
                        </a:rPr>
                        <a:t>Содержание подразделов</a:t>
                      </a:r>
                      <a:endParaRPr lang="ru-RU" sz="22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5601960">
                <a:tc>
                  <a:txBody>
                    <a:bodyPr/>
                    <a:lstStyle/>
                    <a:p>
                      <a:pPr marL="285750" indent="-285750" algn="just" defTabSz="914400">
                        <a:lnSpc>
                          <a:spcPct val="100000"/>
                        </a:lnSpc>
                        <a:buFont typeface="Arial" panose="020B0604020202020204" pitchFamily="34" charset="0"/>
                        <a:buChar char="•"/>
                        <a:tabLst>
                          <a:tab pos="-3436920" algn="l"/>
                        </a:tabLst>
                      </a:pPr>
                      <a:r>
                        <a:rPr lang="ru-RU" sz="1800" b="0" strike="noStrike" spc="-1" dirty="0">
                          <a:solidFill>
                            <a:srgbClr val="000000"/>
                          </a:solidFill>
                          <a:latin typeface="Nimbus Roman"/>
                          <a:ea typeface="Tahoma"/>
                        </a:rPr>
                        <a:t>ФОП СОО</a:t>
                      </a:r>
                      <a:endParaRPr lang="ru-RU" sz="1800" b="0" strike="noStrike" spc="-1" dirty="0">
                        <a:solidFill>
                          <a:srgbClr val="000000"/>
                        </a:solidFill>
                        <a:latin typeface="Arial"/>
                      </a:endParaRPr>
                    </a:p>
                    <a:p>
                      <a:pPr marL="285750" indent="-285750" algn="just" defTabSz="914400">
                        <a:lnSpc>
                          <a:spcPct val="100000"/>
                        </a:lnSpc>
                        <a:buFont typeface="Arial" panose="020B0604020202020204" pitchFamily="34" charset="0"/>
                        <a:buChar char="•"/>
                        <a:tabLst>
                          <a:tab pos="-3436920" algn="l"/>
                        </a:tabLst>
                      </a:pPr>
                      <a:r>
                        <a:rPr lang="ru-RU" sz="1800" b="0" strike="noStrike" spc="-1" dirty="0">
                          <a:solidFill>
                            <a:srgbClr val="000000"/>
                          </a:solidFill>
                          <a:latin typeface="Nimbus Roman"/>
                          <a:ea typeface="Tahoma"/>
                        </a:rPr>
                        <a:t>Приказ МП РФ от 09.10.2024 № 704 «О внесении изменений в некоторые приказы МП РФ, касающиеся ФОП НОО, ООО, СОО»</a:t>
                      </a:r>
                      <a:endParaRPr lang="ru-RU" sz="1800" b="0" strike="noStrike" spc="-1" dirty="0">
                        <a:solidFill>
                          <a:srgbClr val="000000"/>
                        </a:solidFill>
                        <a:latin typeface="Arial"/>
                      </a:endParaRPr>
                    </a:p>
                    <a:p>
                      <a:pPr marL="285750" indent="-285750" algn="just" defTabSz="914400">
                        <a:lnSpc>
                          <a:spcPct val="100000"/>
                        </a:lnSpc>
                        <a:buFont typeface="Arial" panose="020B0604020202020204" pitchFamily="34" charset="0"/>
                        <a:buChar char="•"/>
                        <a:tabLst>
                          <a:tab pos="-3436920" algn="l"/>
                        </a:tabLst>
                      </a:pPr>
                      <a:r>
                        <a:rPr lang="ru-RU" sz="1800" b="0" strike="noStrike" spc="-1" dirty="0">
                          <a:solidFill>
                            <a:srgbClr val="000000"/>
                          </a:solidFill>
                          <a:latin typeface="Nimbus Roman"/>
                          <a:ea typeface="Tahoma"/>
                        </a:rPr>
                        <a:t>Сайт ЕДСО «Методические рекомендации по системе оценки достижений и планируемых предметных результатов по предметам СОО»</a:t>
                      </a:r>
                      <a:endParaRPr lang="ru-RU" sz="1800" b="0" strike="noStrike" spc="-1" dirty="0">
                        <a:solidFill>
                          <a:srgbClr val="000000"/>
                        </a:solidFill>
                        <a:latin typeface="Arial"/>
                      </a:endParaRPr>
                    </a:p>
                    <a:p>
                      <a:pPr marL="285750" indent="-285750" algn="just" defTabSz="914400">
                        <a:lnSpc>
                          <a:spcPct val="100000"/>
                        </a:lnSpc>
                        <a:buFont typeface="Arial" panose="020B0604020202020204" pitchFamily="34" charset="0"/>
                        <a:buChar char="•"/>
                        <a:tabLst>
                          <a:tab pos="-3436920" algn="l"/>
                        </a:tabLst>
                      </a:pPr>
                      <a:r>
                        <a:rPr lang="ru-RU" sz="1800" b="0" strike="noStrike" spc="-1" dirty="0">
                          <a:solidFill>
                            <a:srgbClr val="000000"/>
                          </a:solidFill>
                          <a:latin typeface="Nimbus Roman"/>
                          <a:ea typeface="Tahoma"/>
                        </a:rPr>
                        <a:t>Письмо МП РФ № СК — 228/03, </a:t>
                      </a:r>
                      <a:r>
                        <a:rPr lang="ru-RU" sz="1800" b="0" strike="noStrike" spc="-1" dirty="0" err="1">
                          <a:solidFill>
                            <a:srgbClr val="000000"/>
                          </a:solidFill>
                          <a:latin typeface="Nimbus Roman"/>
                          <a:ea typeface="Tahoma"/>
                        </a:rPr>
                        <a:t>Рособрнадзора</a:t>
                      </a:r>
                      <a:r>
                        <a:rPr lang="ru-RU" sz="1800" b="0" strike="noStrike" spc="-1" dirty="0">
                          <a:solidFill>
                            <a:srgbClr val="000000"/>
                          </a:solidFill>
                          <a:latin typeface="Nimbus Roman"/>
                          <a:ea typeface="Tahoma"/>
                        </a:rPr>
                        <a:t> № 01-169/08-01 от 06.08.2021 «Рекомендации для системы общего образования по основным подходам к формированию графика проведения оценочных процедур в образовательных организациях</a:t>
                      </a:r>
                      <a:r>
                        <a:rPr lang="ru-RU" sz="1800" b="0" strike="noStrike" spc="-1" dirty="0" smtClean="0">
                          <a:solidFill>
                            <a:srgbClr val="000000"/>
                          </a:solidFill>
                          <a:latin typeface="Nimbus Roman"/>
                          <a:ea typeface="Tahoma"/>
                        </a:rPr>
                        <a:t>»</a:t>
                      </a:r>
                      <a:endParaRPr lang="ru-RU" sz="18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00000"/>
                        </a:lnSpc>
                        <a:tabLst>
                          <a:tab pos="0" algn="l"/>
                        </a:tabLst>
                      </a:pPr>
                      <a:r>
                        <a:rPr lang="ru-RU" sz="2000" b="1" u="sng" strike="noStrike" spc="-1" dirty="0">
                          <a:solidFill>
                            <a:srgbClr val="000000"/>
                          </a:solidFill>
                          <a:uFillTx/>
                          <a:latin typeface="Nimbus Roman"/>
                        </a:rPr>
                        <a:t>Подраздел «Образование»</a:t>
                      </a:r>
                      <a:endParaRPr lang="ru-RU" sz="2000" b="0" strike="noStrike" spc="-1" dirty="0">
                        <a:solidFill>
                          <a:srgbClr val="000000"/>
                        </a:solidFill>
                        <a:latin typeface="Arial"/>
                      </a:endParaRPr>
                    </a:p>
                    <a:p>
                      <a:pPr algn="just" defTabSz="914400">
                        <a:lnSpc>
                          <a:spcPct val="100000"/>
                        </a:lnSpc>
                        <a:tabLst>
                          <a:tab pos="0" algn="l"/>
                        </a:tabLst>
                      </a:pPr>
                      <a:r>
                        <a:rPr lang="ru-RU" sz="2000" b="1" strike="noStrike" spc="-1" dirty="0">
                          <a:solidFill>
                            <a:srgbClr val="000000"/>
                          </a:solidFill>
                          <a:latin typeface="Nimbus Roman"/>
                        </a:rPr>
                        <a:t>СОО</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rPr>
                        <a:t>ФОП СОО (указать ссылку)</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rPr>
                        <a:t>учебные планы на уровень СОО (на учебный год)</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rPr>
                        <a:t>календарный учебный график СОО (на учебный год)</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rPr>
                        <a:t>характеристика условий реализации ФОП СОО</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rPr>
                        <a:t>система оценки предметных результатов освоения учебных предметов ФОП СОО</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рабочие программы по предметам (указать ссылку</a:t>
                      </a:r>
                      <a:r>
                        <a:rPr lang="ru-RU" sz="2000" b="0" strike="noStrike" spc="-1" dirty="0" smtClean="0">
                          <a:solidFill>
                            <a:srgbClr val="000000"/>
                          </a:solidFill>
                          <a:latin typeface="Nimbus Roman"/>
                          <a:ea typeface="Tahoma"/>
                        </a:rPr>
                        <a:t>)</a:t>
                      </a:r>
                    </a:p>
                    <a:p>
                      <a:pPr marL="216000" indent="-216000" algn="just" defTabSz="914400">
                        <a:lnSpc>
                          <a:spcPct val="100000"/>
                        </a:lnSpc>
                        <a:buClr>
                          <a:srgbClr val="000000"/>
                        </a:buClr>
                        <a:buFont typeface="Symbol"/>
                        <a:buChar char=""/>
                        <a:tabLst>
                          <a:tab pos="-3436920" algn="l"/>
                        </a:tabLst>
                      </a:pPr>
                      <a:r>
                        <a:rPr lang="ru-RU" sz="2000" b="0" strike="noStrike" spc="-1" dirty="0" smtClean="0">
                          <a:solidFill>
                            <a:srgbClr val="000000"/>
                          </a:solidFill>
                          <a:latin typeface="Nimbus Roman"/>
                          <a:ea typeface="Tahoma"/>
                        </a:rPr>
                        <a:t>рабочие </a:t>
                      </a:r>
                      <a:r>
                        <a:rPr lang="ru-RU" sz="2000" b="0" strike="noStrike" spc="-1" dirty="0">
                          <a:solidFill>
                            <a:srgbClr val="000000"/>
                          </a:solidFill>
                          <a:latin typeface="Nimbus Roman"/>
                          <a:ea typeface="Tahoma"/>
                        </a:rPr>
                        <a:t>программы по учебным курсам (на учебный год)</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рабочая программа воспитания на уровень СОО</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календарный план воспитательной работы (на учебный год)</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план внеурочной деятельности на уровень СОО (на учебный год)</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УМК СОО (на учебный год)</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рабочие программы курсов внеурочной деятельности (на учебный год)</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график оценочных процедур (включить все контрольные работы, запланированные школой, регионом и Федеральные оценочные процедуры) </a:t>
                      </a:r>
                      <a:endParaRPr lang="ru-RU" sz="20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9" name="Прямоугольник 148"/>
          <p:cNvSpPr/>
          <p:nvPr/>
        </p:nvSpPr>
        <p:spPr>
          <a:xfrm>
            <a:off x="1374120" y="83646"/>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dirty="0">
                <a:solidFill>
                  <a:srgbClr val="000000"/>
                </a:solidFill>
                <a:latin typeface="Nimbus Roman"/>
              </a:rPr>
              <a:t>Сайт образовательного учреждения</a:t>
            </a:r>
            <a:endParaRPr lang="ru-RU" sz="3200" b="0" strike="noStrike" spc="-1" dirty="0">
              <a:solidFill>
                <a:srgbClr val="000000"/>
              </a:solidFill>
              <a:latin typeface="Arial"/>
            </a:endParaRPr>
          </a:p>
        </p:txBody>
      </p:sp>
      <p:graphicFrame>
        <p:nvGraphicFramePr>
          <p:cNvPr id="150" name="Таблица 149"/>
          <p:cNvGraphicFramePr/>
          <p:nvPr>
            <p:extLst>
              <p:ext uri="{D42A27DB-BD31-4B8C-83A1-F6EECF244321}">
                <p14:modId xmlns:p14="http://schemas.microsoft.com/office/powerpoint/2010/main" val="988502545"/>
              </p:ext>
            </p:extLst>
          </p:nvPr>
        </p:nvGraphicFramePr>
        <p:xfrm>
          <a:off x="313200" y="778806"/>
          <a:ext cx="12811320" cy="6644640"/>
        </p:xfrm>
        <a:graphic>
          <a:graphicData uri="http://schemas.openxmlformats.org/drawingml/2006/table">
            <a:tbl>
              <a:tblPr/>
              <a:tblGrid>
                <a:gridCol w="2606760">
                  <a:extLst>
                    <a:ext uri="{9D8B030D-6E8A-4147-A177-3AD203B41FA5}">
                      <a16:colId xmlns:a16="http://schemas.microsoft.com/office/drawing/2014/main" val="20000"/>
                    </a:ext>
                  </a:extLst>
                </a:gridCol>
                <a:gridCol w="10204560">
                  <a:extLst>
                    <a:ext uri="{9D8B030D-6E8A-4147-A177-3AD203B41FA5}">
                      <a16:colId xmlns:a16="http://schemas.microsoft.com/office/drawing/2014/main" val="20001"/>
                    </a:ext>
                  </a:extLst>
                </a:gridCol>
              </a:tblGrid>
              <a:tr h="631080">
                <a:tc>
                  <a:txBody>
                    <a:bodyPr/>
                    <a:lstStyle/>
                    <a:p>
                      <a:pPr algn="ctr" defTabSz="914400">
                        <a:lnSpc>
                          <a:spcPct val="100000"/>
                        </a:lnSpc>
                        <a:tabLst>
                          <a:tab pos="-3436920" algn="l"/>
                        </a:tabLst>
                      </a:pPr>
                      <a:r>
                        <a:rPr lang="ru-RU" sz="2000" b="1" strike="noStrike" spc="-1">
                          <a:solidFill>
                            <a:srgbClr val="000000"/>
                          </a:solidFill>
                          <a:latin typeface="Nimbus Roman"/>
                        </a:rPr>
                        <a:t>Нормативно — правовая</a:t>
                      </a:r>
                      <a:endParaRPr lang="ru-RU" sz="2000" b="0" strike="noStrike" spc="-1">
                        <a:solidFill>
                          <a:srgbClr val="000000"/>
                        </a:solidFill>
                        <a:latin typeface="Arial"/>
                      </a:endParaRPr>
                    </a:p>
                    <a:p>
                      <a:pPr algn="ctr" defTabSz="914400">
                        <a:lnSpc>
                          <a:spcPct val="100000"/>
                        </a:lnSpc>
                        <a:tabLst>
                          <a:tab pos="-3436920" algn="l"/>
                        </a:tabLst>
                      </a:pPr>
                      <a:r>
                        <a:rPr lang="ru-RU" sz="2000" b="1" strike="noStrike" spc="-1">
                          <a:solidFill>
                            <a:srgbClr val="000000"/>
                          </a:solidFill>
                          <a:latin typeface="Nimbus Roman"/>
                        </a:rPr>
                        <a:t>база МП РФ</a:t>
                      </a:r>
                      <a:endParaRPr lang="ru-RU" sz="20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just" defTabSz="914400">
                        <a:lnSpc>
                          <a:spcPct val="100000"/>
                        </a:lnSpc>
                        <a:tabLst>
                          <a:tab pos="-3436920" algn="l"/>
                        </a:tabLst>
                      </a:pPr>
                      <a:r>
                        <a:rPr lang="ru-RU" sz="2000" b="1" strike="noStrike" spc="-1">
                          <a:solidFill>
                            <a:srgbClr val="000000"/>
                          </a:solidFill>
                          <a:latin typeface="Nimbus Roman"/>
                        </a:rPr>
                        <a:t>Содержание подразделов</a:t>
                      </a:r>
                      <a:endParaRPr lang="ru-RU" sz="20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4619520">
                <a:tc>
                  <a:txBody>
                    <a:bodyPr/>
                    <a:lstStyle/>
                    <a:p>
                      <a:endParaRPr lang="ru-RU" sz="2000" b="0" strike="noStrike" spc="-1">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0" indent="0" algn="just" defTabSz="914400">
                        <a:lnSpc>
                          <a:spcPct val="100000"/>
                        </a:lnSpc>
                        <a:buClr>
                          <a:srgbClr val="000000"/>
                        </a:buClr>
                        <a:buFont typeface="Symbol"/>
                        <a:buNone/>
                        <a:tabLst>
                          <a:tab pos="-3436920" algn="l"/>
                        </a:tabLst>
                      </a:pPr>
                      <a:r>
                        <a:rPr lang="ru-RU" sz="2400" b="1" u="sng" strike="noStrike" spc="-1" dirty="0">
                          <a:solidFill>
                            <a:srgbClr val="000000"/>
                          </a:solidFill>
                          <a:uFillTx/>
                          <a:latin typeface="Nimbus Roman"/>
                        </a:rPr>
                        <a:t>Подраздел «Образование»</a:t>
                      </a:r>
                      <a:endParaRPr lang="ru-RU" sz="2400" b="0" strike="noStrike" spc="-1" dirty="0">
                        <a:solidFill>
                          <a:srgbClr val="000000"/>
                        </a:solidFill>
                        <a:latin typeface="Arial"/>
                      </a:endParaRPr>
                    </a:p>
                    <a:p>
                      <a:pPr marL="0" indent="0" algn="just" defTabSz="914400">
                        <a:lnSpc>
                          <a:spcPct val="100000"/>
                        </a:lnSpc>
                        <a:buClr>
                          <a:srgbClr val="000000"/>
                        </a:buClr>
                        <a:buFont typeface="Symbol"/>
                        <a:buNone/>
                        <a:tabLst>
                          <a:tab pos="-3436920" algn="l"/>
                        </a:tabLst>
                      </a:pP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rPr>
                        <a:t>О численности обучающихся по реализуемым программам в _____ учебном году</a:t>
                      </a:r>
                      <a:endParaRPr lang="ru-RU" sz="2000" b="0" strike="noStrike" spc="-1" dirty="0">
                        <a:solidFill>
                          <a:srgbClr val="000000"/>
                        </a:solidFill>
                        <a:latin typeface="Arial"/>
                      </a:endParaRPr>
                    </a:p>
                    <a:p>
                      <a:pPr algn="just" defTabSz="914400">
                        <a:lnSpc>
                          <a:spcPct val="100000"/>
                        </a:lnSpc>
                        <a:tabLst>
                          <a:tab pos="-3436920" algn="l"/>
                        </a:tabLst>
                      </a:pPr>
                      <a:endParaRPr lang="ru-RU" sz="2000" b="0" strike="noStrike" spc="-1" dirty="0">
                        <a:solidFill>
                          <a:srgbClr val="000000"/>
                        </a:solidFill>
                        <a:latin typeface="Arial"/>
                      </a:endParaRPr>
                    </a:p>
                    <a:p>
                      <a:pPr algn="just" defTabSz="914400">
                        <a:lnSpc>
                          <a:spcPct val="100000"/>
                        </a:lnSpc>
                        <a:tabLst>
                          <a:tab pos="-3436920" algn="l"/>
                        </a:tabLst>
                      </a:pPr>
                      <a:endParaRPr lang="ru-RU" sz="2000" b="0" strike="noStrike" spc="-1" dirty="0">
                        <a:solidFill>
                          <a:srgbClr val="000000"/>
                        </a:solidFill>
                        <a:latin typeface="Arial"/>
                      </a:endParaRPr>
                    </a:p>
                    <a:p>
                      <a:pPr algn="just" defTabSz="914400">
                        <a:lnSpc>
                          <a:spcPct val="100000"/>
                        </a:lnSpc>
                        <a:tabLst>
                          <a:tab pos="-3436920" algn="l"/>
                        </a:tabLst>
                      </a:pPr>
                      <a:endParaRPr lang="ru-RU" sz="2000" b="0" strike="noStrike" spc="-1" dirty="0">
                        <a:solidFill>
                          <a:srgbClr val="000000"/>
                        </a:solidFill>
                        <a:latin typeface="Arial"/>
                      </a:endParaRPr>
                    </a:p>
                    <a:p>
                      <a:pPr algn="just" defTabSz="914400">
                        <a:lnSpc>
                          <a:spcPct val="100000"/>
                        </a:lnSpc>
                        <a:tabLst>
                          <a:tab pos="-3436920" algn="l"/>
                        </a:tabLst>
                      </a:pPr>
                      <a:endParaRPr lang="ru-RU" sz="2000" b="0" strike="noStrike" spc="-1" dirty="0">
                        <a:solidFill>
                          <a:srgbClr val="000000"/>
                        </a:solidFill>
                        <a:latin typeface="Arial"/>
                      </a:endParaRPr>
                    </a:p>
                    <a:p>
                      <a:pPr algn="just" defTabSz="914400">
                        <a:lnSpc>
                          <a:spcPct val="100000"/>
                        </a:lnSpc>
                        <a:tabLst>
                          <a:tab pos="-3436920" algn="l"/>
                        </a:tabLst>
                      </a:pPr>
                      <a:endParaRPr lang="ru-RU" sz="2000" b="0" strike="noStrike" spc="-1" dirty="0">
                        <a:solidFill>
                          <a:srgbClr val="000000"/>
                        </a:solidFill>
                        <a:latin typeface="Arial"/>
                      </a:endParaRPr>
                    </a:p>
                    <a:p>
                      <a:pPr algn="just" defTabSz="914400">
                        <a:lnSpc>
                          <a:spcPct val="100000"/>
                        </a:lnSpc>
                        <a:tabLst>
                          <a:tab pos="-3436920" algn="l"/>
                        </a:tabLst>
                      </a:pPr>
                      <a:endParaRPr lang="ru-RU" sz="2000" b="0" strike="noStrike" spc="-1" dirty="0">
                        <a:solidFill>
                          <a:srgbClr val="000000"/>
                        </a:solidFill>
                        <a:latin typeface="Arial"/>
                      </a:endParaRPr>
                    </a:p>
                    <a:p>
                      <a:pPr algn="just" defTabSz="914400">
                        <a:lnSpc>
                          <a:spcPct val="100000"/>
                        </a:lnSpc>
                        <a:tabLst>
                          <a:tab pos="-3436920" algn="l"/>
                        </a:tabLst>
                      </a:pPr>
                      <a:endParaRPr lang="ru-RU" sz="2000" b="0" strike="noStrike" spc="-1" dirty="0">
                        <a:solidFill>
                          <a:srgbClr val="000000"/>
                        </a:solidFill>
                        <a:latin typeface="Arial"/>
                      </a:endParaRPr>
                    </a:p>
                    <a:p>
                      <a:pPr algn="just" defTabSz="914400">
                        <a:lnSpc>
                          <a:spcPct val="100000"/>
                        </a:lnSpc>
                        <a:tabLst>
                          <a:tab pos="-3436920" algn="l"/>
                        </a:tabLst>
                      </a:pP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Дополнительная общеобразовательная программа</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Адаптивные образовательные программы</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ФАОП НОО для обучающихся с ОВЗ</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ФАОП ООО для обучающихся с ОВЗ</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ФАОП для обучающихся с интеллектуальным нарушением</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Учебные планы для детей, обучающихся по ФАОП</a:t>
                      </a:r>
                      <a:endParaRPr lang="ru-RU" sz="20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Положение «О языках обучения»</a:t>
                      </a:r>
                      <a:endParaRPr lang="ru-RU" sz="20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graphicFrame>
        <p:nvGraphicFramePr>
          <p:cNvPr id="151" name="Таблица 150"/>
          <p:cNvGraphicFramePr/>
          <p:nvPr>
            <p:extLst>
              <p:ext uri="{D42A27DB-BD31-4B8C-83A1-F6EECF244321}">
                <p14:modId xmlns:p14="http://schemas.microsoft.com/office/powerpoint/2010/main" val="1090710081"/>
              </p:ext>
            </p:extLst>
          </p:nvPr>
        </p:nvGraphicFramePr>
        <p:xfrm>
          <a:off x="3090945" y="3049566"/>
          <a:ext cx="9364320" cy="2103120"/>
        </p:xfrm>
        <a:graphic>
          <a:graphicData uri="http://schemas.openxmlformats.org/drawingml/2006/table">
            <a:tbl>
              <a:tblPr/>
              <a:tblGrid>
                <a:gridCol w="4150440">
                  <a:extLst>
                    <a:ext uri="{9D8B030D-6E8A-4147-A177-3AD203B41FA5}">
                      <a16:colId xmlns:a16="http://schemas.microsoft.com/office/drawing/2014/main" val="20000"/>
                    </a:ext>
                  </a:extLst>
                </a:gridCol>
                <a:gridCol w="1687680">
                  <a:extLst>
                    <a:ext uri="{9D8B030D-6E8A-4147-A177-3AD203B41FA5}">
                      <a16:colId xmlns:a16="http://schemas.microsoft.com/office/drawing/2014/main" val="20001"/>
                    </a:ext>
                  </a:extLst>
                </a:gridCol>
                <a:gridCol w="16974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tblGrid>
              <a:tr h="603720">
                <a:tc>
                  <a:txBody>
                    <a:bodyPr/>
                    <a:lstStyle/>
                    <a:p>
                      <a:pPr algn="ctr" defTabSz="914400">
                        <a:lnSpc>
                          <a:spcPct val="100000"/>
                        </a:lnSpc>
                      </a:pPr>
                      <a:r>
                        <a:rPr lang="ru-RU" sz="1800" b="0" strike="noStrike" spc="-1">
                          <a:solidFill>
                            <a:srgbClr val="000000"/>
                          </a:solidFill>
                          <a:latin typeface="Arial"/>
                        </a:rPr>
                        <a:t>Уровень образования</a:t>
                      </a: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00000"/>
                        </a:lnSpc>
                      </a:pPr>
                      <a:r>
                        <a:rPr lang="ru-RU" sz="1800" b="0" strike="noStrike" spc="-1">
                          <a:solidFill>
                            <a:srgbClr val="000000"/>
                          </a:solidFill>
                          <a:latin typeface="Arial"/>
                        </a:rPr>
                        <a:t>Форма обучения</a:t>
                      </a: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00000"/>
                        </a:lnSpc>
                      </a:pPr>
                      <a:r>
                        <a:rPr lang="ru-RU" sz="1800" b="0" strike="noStrike" spc="-1">
                          <a:solidFill>
                            <a:srgbClr val="000000"/>
                          </a:solidFill>
                          <a:latin typeface="Arial"/>
                        </a:rPr>
                        <a:t>Численность обучающихся</a:t>
                      </a: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00000"/>
                        </a:lnSpc>
                      </a:pPr>
                      <a:r>
                        <a:rPr lang="ru-RU" sz="1800" b="0" strike="noStrike" spc="-1">
                          <a:solidFill>
                            <a:srgbClr val="000000"/>
                          </a:solidFill>
                          <a:latin typeface="Arial"/>
                        </a:rPr>
                        <a:t>Из них иностранных гр.</a:t>
                      </a: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0"/>
                  </a:ext>
                </a:extLst>
              </a:tr>
              <a:tr h="346320">
                <a:tc>
                  <a:txBody>
                    <a:bodyPr/>
                    <a:lstStyle/>
                    <a:p>
                      <a:pPr defTabSz="914400">
                        <a:lnSpc>
                          <a:spcPct val="100000"/>
                        </a:lnSpc>
                      </a:pPr>
                      <a:r>
                        <a:rPr lang="ru-RU" sz="1800" b="0" strike="noStrike" spc="-1">
                          <a:solidFill>
                            <a:srgbClr val="000000"/>
                          </a:solidFill>
                          <a:latin typeface="Arial"/>
                        </a:rPr>
                        <a:t>Начальное общее образование</a:t>
                      </a: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defTabSz="914400">
                        <a:lnSpc>
                          <a:spcPct val="100000"/>
                        </a:lnSpc>
                      </a:pPr>
                      <a:r>
                        <a:rPr lang="ru-RU" sz="1800" b="0" strike="noStrike" spc="-1">
                          <a:solidFill>
                            <a:srgbClr val="000000"/>
                          </a:solidFill>
                          <a:latin typeface="Arial"/>
                        </a:rPr>
                        <a:t>очная</a:t>
                      </a: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endParaRPr lang="ru-RU" sz="18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endParaRPr lang="ru-RU" sz="18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1"/>
                  </a:ext>
                </a:extLst>
              </a:tr>
              <a:tr h="346320">
                <a:tc>
                  <a:txBody>
                    <a:bodyPr/>
                    <a:lstStyle/>
                    <a:p>
                      <a:pPr defTabSz="914400">
                        <a:lnSpc>
                          <a:spcPct val="100000"/>
                        </a:lnSpc>
                      </a:pPr>
                      <a:r>
                        <a:rPr lang="ru-RU" sz="1800" b="0" strike="noStrike" spc="-1">
                          <a:solidFill>
                            <a:srgbClr val="000000"/>
                          </a:solidFill>
                          <a:latin typeface="Arial"/>
                        </a:rPr>
                        <a:t>Основное общее образование</a:t>
                      </a: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defTabSz="914400">
                        <a:lnSpc>
                          <a:spcPct val="100000"/>
                        </a:lnSpc>
                      </a:pPr>
                      <a:r>
                        <a:rPr lang="ru-RU" sz="1800" b="0" strike="noStrike" spc="-1">
                          <a:solidFill>
                            <a:srgbClr val="000000"/>
                          </a:solidFill>
                          <a:latin typeface="Arial"/>
                        </a:rPr>
                        <a:t>очная</a:t>
                      </a: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endParaRPr lang="ru-RU" sz="18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endParaRPr lang="ru-RU" sz="18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2"/>
                  </a:ext>
                </a:extLst>
              </a:tr>
              <a:tr h="346320">
                <a:tc>
                  <a:txBody>
                    <a:bodyPr/>
                    <a:lstStyle/>
                    <a:p>
                      <a:pPr defTabSz="914400">
                        <a:lnSpc>
                          <a:spcPct val="100000"/>
                        </a:lnSpc>
                      </a:pPr>
                      <a:r>
                        <a:rPr lang="ru-RU" sz="1800" b="0" strike="noStrike" spc="-1">
                          <a:solidFill>
                            <a:srgbClr val="000000"/>
                          </a:solidFill>
                          <a:latin typeface="Arial"/>
                        </a:rPr>
                        <a:t>Среднее общее образование</a:t>
                      </a: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defTabSz="914400">
                        <a:lnSpc>
                          <a:spcPct val="100000"/>
                        </a:lnSpc>
                      </a:pPr>
                      <a:r>
                        <a:rPr lang="ru-RU" sz="1800" b="0" strike="noStrike" spc="-1">
                          <a:solidFill>
                            <a:srgbClr val="000000"/>
                          </a:solidFill>
                          <a:latin typeface="Arial"/>
                        </a:rPr>
                        <a:t>очная</a:t>
                      </a: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endParaRPr lang="ru-RU" sz="18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endParaRPr lang="ru-RU" sz="18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3"/>
                  </a:ext>
                </a:extLst>
              </a:tr>
              <a:tr h="346320">
                <a:tc>
                  <a:txBody>
                    <a:bodyPr/>
                    <a:lstStyle/>
                    <a:p>
                      <a:pPr defTabSz="914400">
                        <a:lnSpc>
                          <a:spcPct val="100000"/>
                        </a:lnSpc>
                      </a:pPr>
                      <a:r>
                        <a:rPr lang="ru-RU" sz="1800" b="0" strike="noStrike" spc="-1">
                          <a:solidFill>
                            <a:srgbClr val="000000"/>
                          </a:solidFill>
                          <a:latin typeface="Arial"/>
                        </a:rPr>
                        <a:t>Всего I-XI классы</a:t>
                      </a: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defTabSz="914400">
                        <a:lnSpc>
                          <a:spcPct val="100000"/>
                        </a:lnSpc>
                      </a:pPr>
                      <a:r>
                        <a:rPr lang="ru-RU" sz="1800" b="0" strike="noStrike" spc="-1">
                          <a:solidFill>
                            <a:srgbClr val="000000"/>
                          </a:solidFill>
                          <a:latin typeface="Arial"/>
                        </a:rPr>
                        <a:t>очная</a:t>
                      </a: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endParaRPr lang="ru-RU" sz="18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endParaRPr lang="ru-RU" sz="18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4"/>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2" name="Прямоугольник 151"/>
          <p:cNvSpPr/>
          <p:nvPr/>
        </p:nvSpPr>
        <p:spPr>
          <a:xfrm>
            <a:off x="1374120" y="-33258"/>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dirty="0">
                <a:solidFill>
                  <a:srgbClr val="000000"/>
                </a:solidFill>
                <a:latin typeface="Nimbus Roman"/>
              </a:rPr>
              <a:t>Сайт образовательного учреждения</a:t>
            </a:r>
            <a:endParaRPr lang="ru-RU" sz="3200" b="0" strike="noStrike" spc="-1" dirty="0">
              <a:solidFill>
                <a:srgbClr val="000000"/>
              </a:solidFill>
              <a:latin typeface="Arial"/>
            </a:endParaRPr>
          </a:p>
        </p:txBody>
      </p:sp>
      <p:graphicFrame>
        <p:nvGraphicFramePr>
          <p:cNvPr id="153" name="Таблица 152"/>
          <p:cNvGraphicFramePr/>
          <p:nvPr>
            <p:extLst>
              <p:ext uri="{D42A27DB-BD31-4B8C-83A1-F6EECF244321}">
                <p14:modId xmlns:p14="http://schemas.microsoft.com/office/powerpoint/2010/main" val="1279293748"/>
              </p:ext>
            </p:extLst>
          </p:nvPr>
        </p:nvGraphicFramePr>
        <p:xfrm>
          <a:off x="149087" y="553652"/>
          <a:ext cx="13159409" cy="6918960"/>
        </p:xfrm>
        <a:graphic>
          <a:graphicData uri="http://schemas.openxmlformats.org/drawingml/2006/table">
            <a:tbl>
              <a:tblPr/>
              <a:tblGrid>
                <a:gridCol w="1493419">
                  <a:extLst>
                    <a:ext uri="{9D8B030D-6E8A-4147-A177-3AD203B41FA5}">
                      <a16:colId xmlns:a16="http://schemas.microsoft.com/office/drawing/2014/main" val="20000"/>
                    </a:ext>
                  </a:extLst>
                </a:gridCol>
                <a:gridCol w="11665990">
                  <a:extLst>
                    <a:ext uri="{9D8B030D-6E8A-4147-A177-3AD203B41FA5}">
                      <a16:colId xmlns:a16="http://schemas.microsoft.com/office/drawing/2014/main" val="20001"/>
                    </a:ext>
                  </a:extLst>
                </a:gridCol>
              </a:tblGrid>
              <a:tr h="489957">
                <a:tc>
                  <a:txBody>
                    <a:bodyPr/>
                    <a:lstStyle/>
                    <a:p>
                      <a:pPr algn="ctr" defTabSz="914400">
                        <a:lnSpc>
                          <a:spcPct val="100000"/>
                        </a:lnSpc>
                        <a:tabLst>
                          <a:tab pos="-3436920" algn="l"/>
                        </a:tabLst>
                      </a:pPr>
                      <a:r>
                        <a:rPr lang="ru-RU" sz="1400" b="1" strike="noStrike" spc="-1" dirty="0" smtClean="0">
                          <a:solidFill>
                            <a:srgbClr val="000000"/>
                          </a:solidFill>
                          <a:latin typeface="Arial"/>
                        </a:rPr>
                        <a:t>Нормативно-правовая база</a:t>
                      </a:r>
                      <a:endParaRPr lang="ru-RU" sz="1400" b="1" strike="noStrike" spc="-1" dirty="0">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just" defTabSz="914400">
                        <a:lnSpc>
                          <a:spcPct val="100000"/>
                        </a:lnSpc>
                        <a:tabLst>
                          <a:tab pos="-3436920" algn="l"/>
                        </a:tabLst>
                      </a:pPr>
                      <a:r>
                        <a:rPr lang="ru-RU" sz="2000" b="1" strike="noStrike" spc="-1" dirty="0">
                          <a:solidFill>
                            <a:srgbClr val="000000"/>
                          </a:solidFill>
                          <a:latin typeface="Nimbus Roman"/>
                        </a:rPr>
                        <a:t>Содержание подразделов</a:t>
                      </a:r>
                      <a:endParaRPr lang="ru-RU" sz="2000" b="0" strike="noStrike" spc="-1" dirty="0">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5640480">
                <a:tc>
                  <a:txBody>
                    <a:bodyPr/>
                    <a:lstStyle/>
                    <a:p>
                      <a:endParaRPr lang="ru-RU" sz="20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36000" algn="ctr" defTabSz="914400">
                        <a:lnSpc>
                          <a:spcPct val="100000"/>
                        </a:lnSpc>
                        <a:tabLst>
                          <a:tab pos="0" algn="l"/>
                        </a:tabLst>
                      </a:pPr>
                      <a:r>
                        <a:rPr lang="ru-RU" sz="1800" b="1" u="sng" strike="noStrike" spc="-1" dirty="0">
                          <a:solidFill>
                            <a:srgbClr val="000000"/>
                          </a:solidFill>
                          <a:uFillTx/>
                          <a:latin typeface="Nimbus Roman"/>
                        </a:rPr>
                        <a:t>Подраздел «Руководство»</a:t>
                      </a:r>
                      <a:endParaRPr lang="ru-RU" sz="1800" b="0" strike="noStrike" spc="-1" dirty="0">
                        <a:solidFill>
                          <a:srgbClr val="000000"/>
                        </a:solidFill>
                        <a:latin typeface="Arial"/>
                      </a:endParaRPr>
                    </a:p>
                    <a:p>
                      <a:pPr marL="34925" indent="590550" algn="just" defTabSz="914400">
                        <a:lnSpc>
                          <a:spcPct val="100000"/>
                        </a:lnSpc>
                        <a:tabLst>
                          <a:tab pos="804863" algn="l"/>
                        </a:tabLst>
                      </a:pPr>
                      <a:r>
                        <a:rPr lang="ru-RU" sz="1800" b="0" strike="noStrike" spc="-1" dirty="0">
                          <a:solidFill>
                            <a:srgbClr val="000000"/>
                          </a:solidFill>
                          <a:latin typeface="Nimbus Roman"/>
                        </a:rPr>
                        <a:t>а) фамилия, имя, отчество (последнее — при наличии) руководителя, его заместителей</a:t>
                      </a:r>
                      <a:endParaRPr lang="ru-RU" sz="1800" b="0" strike="noStrike" spc="-1" dirty="0">
                        <a:solidFill>
                          <a:srgbClr val="000000"/>
                        </a:solidFill>
                        <a:latin typeface="Arial"/>
                      </a:endParaRPr>
                    </a:p>
                    <a:p>
                      <a:pPr marL="34925" indent="590550" algn="just" defTabSz="914400">
                        <a:lnSpc>
                          <a:spcPct val="100000"/>
                        </a:lnSpc>
                        <a:tabLst>
                          <a:tab pos="804863" algn="l"/>
                        </a:tabLst>
                      </a:pPr>
                      <a:r>
                        <a:rPr lang="ru-RU" sz="1800" b="0" strike="noStrike" spc="-1" dirty="0">
                          <a:solidFill>
                            <a:srgbClr val="000000"/>
                          </a:solidFill>
                          <a:latin typeface="Nimbus Roman"/>
                        </a:rPr>
                        <a:t>б) должности руководителя, его заместителей</a:t>
                      </a:r>
                      <a:endParaRPr lang="ru-RU" sz="1800" b="0" strike="noStrike" spc="-1" dirty="0">
                        <a:solidFill>
                          <a:srgbClr val="000000"/>
                        </a:solidFill>
                        <a:latin typeface="Arial"/>
                      </a:endParaRPr>
                    </a:p>
                    <a:p>
                      <a:pPr marL="34925" indent="590550" algn="just" defTabSz="914400">
                        <a:lnSpc>
                          <a:spcPct val="100000"/>
                        </a:lnSpc>
                        <a:tabLst>
                          <a:tab pos="804863" algn="l"/>
                        </a:tabLst>
                      </a:pPr>
                      <a:r>
                        <a:rPr lang="ru-RU" sz="1800" b="0" strike="noStrike" spc="-1" dirty="0">
                          <a:solidFill>
                            <a:srgbClr val="000000"/>
                          </a:solidFill>
                          <a:latin typeface="Nimbus Roman"/>
                        </a:rPr>
                        <a:t>в) контактные телефоны</a:t>
                      </a:r>
                      <a:endParaRPr lang="ru-RU" sz="1800" b="0" strike="noStrike" spc="-1" dirty="0">
                        <a:solidFill>
                          <a:srgbClr val="000000"/>
                        </a:solidFill>
                        <a:latin typeface="Arial"/>
                      </a:endParaRPr>
                    </a:p>
                    <a:p>
                      <a:pPr marL="34925" indent="590550" algn="just" defTabSz="914400">
                        <a:lnSpc>
                          <a:spcPct val="100000"/>
                        </a:lnSpc>
                        <a:tabLst>
                          <a:tab pos="804863" algn="l"/>
                        </a:tabLst>
                      </a:pPr>
                      <a:r>
                        <a:rPr lang="ru-RU" sz="1800" b="0" strike="noStrike" spc="-1" dirty="0">
                          <a:solidFill>
                            <a:srgbClr val="000000"/>
                          </a:solidFill>
                          <a:latin typeface="Nimbus Roman"/>
                        </a:rPr>
                        <a:t>г) адреса электронной почты</a:t>
                      </a:r>
                      <a:endParaRPr lang="ru-RU" sz="1800" b="0" strike="noStrike" spc="-1" dirty="0">
                        <a:solidFill>
                          <a:srgbClr val="000000"/>
                        </a:solidFill>
                        <a:latin typeface="Arial"/>
                      </a:endParaRPr>
                    </a:p>
                    <a:p>
                      <a:pPr marL="36000" algn="ctr" defTabSz="914400">
                        <a:lnSpc>
                          <a:spcPct val="100000"/>
                        </a:lnSpc>
                        <a:tabLst>
                          <a:tab pos="0" algn="l"/>
                        </a:tabLst>
                      </a:pPr>
                      <a:r>
                        <a:rPr lang="ru-RU" sz="1800" b="1" u="sng" strike="noStrike" spc="-1" dirty="0">
                          <a:solidFill>
                            <a:srgbClr val="000000"/>
                          </a:solidFill>
                          <a:uFillTx/>
                          <a:latin typeface="Nimbus Roman"/>
                          <a:ea typeface="Tahoma"/>
                        </a:rPr>
                        <a:t>Подраздел «Педагогический состав»</a:t>
                      </a:r>
                      <a:endParaRPr lang="ru-RU" sz="1800" b="0" strike="noStrike" spc="-1" dirty="0">
                        <a:solidFill>
                          <a:srgbClr val="000000"/>
                        </a:solidFill>
                        <a:latin typeface="Arial"/>
                      </a:endParaRPr>
                    </a:p>
                    <a:p>
                      <a:pPr marL="360000" indent="-216000" algn="just" defTabSz="914400">
                        <a:lnSpc>
                          <a:spcPct val="100000"/>
                        </a:lnSpc>
                        <a:buClr>
                          <a:srgbClr val="000000"/>
                        </a:buClr>
                        <a:buFont typeface="Symbol"/>
                        <a:buChar char=""/>
                        <a:tabLst>
                          <a:tab pos="-3436920" algn="l"/>
                        </a:tabLst>
                      </a:pPr>
                      <a:r>
                        <a:rPr lang="ru-RU" sz="1800" b="0" strike="noStrike" spc="-1" dirty="0">
                          <a:solidFill>
                            <a:srgbClr val="000000"/>
                          </a:solidFill>
                          <a:latin typeface="Nimbus Roman"/>
                          <a:ea typeface="Tahoma"/>
                        </a:rPr>
                        <a:t>Учителя</a:t>
                      </a:r>
                      <a:endParaRPr lang="ru-RU" sz="1800" b="0" strike="noStrike" spc="-1" dirty="0">
                        <a:solidFill>
                          <a:srgbClr val="000000"/>
                        </a:solidFill>
                        <a:latin typeface="Arial"/>
                      </a:endParaRPr>
                    </a:p>
                    <a:p>
                      <a:pPr marL="360000" indent="-216000" algn="just" defTabSz="914400">
                        <a:lnSpc>
                          <a:spcPct val="100000"/>
                        </a:lnSpc>
                        <a:buClr>
                          <a:srgbClr val="000000"/>
                        </a:buClr>
                        <a:buFont typeface="Symbol"/>
                        <a:buChar char=""/>
                        <a:tabLst>
                          <a:tab pos="-3436920" algn="l"/>
                        </a:tabLst>
                      </a:pPr>
                      <a:r>
                        <a:rPr lang="ru-RU" sz="1800" b="0" strike="noStrike" spc="-1" dirty="0">
                          <a:solidFill>
                            <a:srgbClr val="000000"/>
                          </a:solidFill>
                          <a:latin typeface="Nimbus Roman"/>
                          <a:ea typeface="Tahoma"/>
                        </a:rPr>
                        <a:t>Педагоги — организаторы</a:t>
                      </a:r>
                      <a:endParaRPr lang="ru-RU" sz="1800" b="0" strike="noStrike" spc="-1" dirty="0">
                        <a:solidFill>
                          <a:srgbClr val="000000"/>
                        </a:solidFill>
                        <a:latin typeface="Arial"/>
                      </a:endParaRPr>
                    </a:p>
                    <a:p>
                      <a:pPr marL="360000" indent="-216000" algn="just" defTabSz="914400">
                        <a:lnSpc>
                          <a:spcPct val="100000"/>
                        </a:lnSpc>
                        <a:buClr>
                          <a:srgbClr val="000000"/>
                        </a:buClr>
                        <a:buFont typeface="Symbol"/>
                        <a:buChar char=""/>
                        <a:tabLst>
                          <a:tab pos="-3436920" algn="l"/>
                        </a:tabLst>
                      </a:pPr>
                      <a:r>
                        <a:rPr lang="ru-RU" sz="1800" b="0" strike="noStrike" spc="-1" dirty="0" smtClean="0">
                          <a:solidFill>
                            <a:srgbClr val="000000"/>
                          </a:solidFill>
                          <a:latin typeface="Nimbus Roman"/>
                          <a:ea typeface="Tahoma"/>
                        </a:rPr>
                        <a:t>Психолог</a:t>
                      </a:r>
                      <a:r>
                        <a:rPr lang="ru-RU" sz="1800" b="0" strike="noStrike" spc="-1" dirty="0">
                          <a:solidFill>
                            <a:srgbClr val="000000"/>
                          </a:solidFill>
                          <a:latin typeface="Nimbus Roman"/>
                          <a:ea typeface="Tahoma"/>
                        </a:rPr>
                        <a:t>, логопед, социальный педагог</a:t>
                      </a:r>
                      <a:endParaRPr lang="ru-RU" sz="1800" b="0" strike="noStrike" spc="-1" dirty="0">
                        <a:solidFill>
                          <a:srgbClr val="000000"/>
                        </a:solidFill>
                        <a:latin typeface="Arial"/>
                      </a:endParaRPr>
                    </a:p>
                    <a:p>
                      <a:pPr marL="360000" indent="-216000" algn="just" defTabSz="914400">
                        <a:lnSpc>
                          <a:spcPct val="100000"/>
                        </a:lnSpc>
                        <a:buClr>
                          <a:srgbClr val="000000"/>
                        </a:buClr>
                        <a:buFont typeface="Symbol"/>
                        <a:buChar char=""/>
                        <a:tabLst>
                          <a:tab pos="-3436920" algn="l"/>
                        </a:tabLst>
                      </a:pPr>
                      <a:r>
                        <a:rPr lang="ru-RU" sz="1800" b="0" strike="noStrike" spc="-1" dirty="0">
                          <a:solidFill>
                            <a:srgbClr val="000000"/>
                          </a:solidFill>
                          <a:latin typeface="Nimbus Roman"/>
                          <a:ea typeface="Tahoma"/>
                        </a:rPr>
                        <a:t>Советник директора по воспитанию и взаимодействию с детскими общественными организациями</a:t>
                      </a:r>
                      <a:endParaRPr lang="ru-RU" sz="1800" b="0" strike="noStrike" spc="-1" dirty="0">
                        <a:solidFill>
                          <a:srgbClr val="000000"/>
                        </a:solidFill>
                        <a:latin typeface="Arial"/>
                      </a:endParaRPr>
                    </a:p>
                    <a:p>
                      <a:pPr marL="536575" indent="-1588" algn="just" defTabSz="914400">
                        <a:lnSpc>
                          <a:spcPct val="100000"/>
                        </a:lnSpc>
                        <a:tabLst>
                          <a:tab pos="0" algn="l"/>
                        </a:tabLst>
                      </a:pPr>
                      <a:r>
                        <a:rPr lang="ru-RU" sz="1800" b="0" strike="noStrike" spc="-1" dirty="0">
                          <a:solidFill>
                            <a:srgbClr val="000000"/>
                          </a:solidFill>
                          <a:latin typeface="Nimbus Roman"/>
                          <a:ea typeface="Tahoma"/>
                        </a:rPr>
                        <a:t>а) фамилия, имя, отчество (последнее при наличии) педагогического работника</a:t>
                      </a:r>
                      <a:endParaRPr lang="ru-RU" sz="1800" b="0" strike="noStrike" spc="-1" dirty="0">
                        <a:solidFill>
                          <a:srgbClr val="000000"/>
                        </a:solidFill>
                        <a:latin typeface="Arial"/>
                      </a:endParaRPr>
                    </a:p>
                    <a:p>
                      <a:pPr marL="536575" indent="-1588" algn="just" defTabSz="914400">
                        <a:lnSpc>
                          <a:spcPct val="100000"/>
                        </a:lnSpc>
                        <a:tabLst>
                          <a:tab pos="0" algn="l"/>
                        </a:tabLst>
                      </a:pPr>
                      <a:r>
                        <a:rPr lang="ru-RU" sz="1800" b="0" strike="noStrike" spc="-1" dirty="0">
                          <a:solidFill>
                            <a:srgbClr val="000000"/>
                          </a:solidFill>
                          <a:latin typeface="Nimbus Roman"/>
                          <a:ea typeface="Tahoma"/>
                        </a:rPr>
                        <a:t>б) занимаемая должность (должности)</a:t>
                      </a:r>
                      <a:endParaRPr lang="ru-RU" sz="1800" b="0" strike="noStrike" spc="-1" dirty="0">
                        <a:solidFill>
                          <a:srgbClr val="000000"/>
                        </a:solidFill>
                        <a:latin typeface="Arial"/>
                      </a:endParaRPr>
                    </a:p>
                    <a:p>
                      <a:pPr marL="536575" indent="-1588" algn="just" defTabSz="914400">
                        <a:lnSpc>
                          <a:spcPct val="100000"/>
                        </a:lnSpc>
                        <a:tabLst>
                          <a:tab pos="0" algn="l"/>
                        </a:tabLst>
                      </a:pPr>
                      <a:r>
                        <a:rPr lang="ru-RU" sz="1800" b="0" strike="noStrike" spc="-1" dirty="0">
                          <a:solidFill>
                            <a:srgbClr val="000000"/>
                          </a:solidFill>
                          <a:latin typeface="Nimbus Roman"/>
                          <a:ea typeface="Tahoma"/>
                        </a:rPr>
                        <a:t>в) преподаваемые учебные предметы, курсы, дисциплины (модули)</a:t>
                      </a:r>
                      <a:endParaRPr lang="ru-RU" sz="1800" b="0" strike="noStrike" spc="-1" dirty="0">
                        <a:solidFill>
                          <a:srgbClr val="000000"/>
                        </a:solidFill>
                        <a:latin typeface="Arial"/>
                      </a:endParaRPr>
                    </a:p>
                    <a:p>
                      <a:pPr marL="536575" indent="-1588" algn="just" defTabSz="914400">
                        <a:lnSpc>
                          <a:spcPct val="100000"/>
                        </a:lnSpc>
                        <a:tabLst>
                          <a:tab pos="0" algn="l"/>
                        </a:tabLst>
                      </a:pPr>
                      <a:r>
                        <a:rPr lang="ru-RU" sz="1800" b="0" strike="noStrike" spc="-1" dirty="0">
                          <a:solidFill>
                            <a:srgbClr val="000000"/>
                          </a:solidFill>
                          <a:latin typeface="Nimbus Roman"/>
                          <a:ea typeface="Tahoma"/>
                        </a:rPr>
                        <a:t>г) уровень (уровни) профессионального образования с указанием наименования направления подготовки и (или) специальности, в том числе научной, и квалификации</a:t>
                      </a:r>
                      <a:endParaRPr lang="ru-RU" sz="1800" b="0" strike="noStrike" spc="-1" dirty="0">
                        <a:solidFill>
                          <a:srgbClr val="000000"/>
                        </a:solidFill>
                        <a:latin typeface="Arial"/>
                      </a:endParaRPr>
                    </a:p>
                    <a:p>
                      <a:pPr marL="536575" indent="-1588" algn="just" defTabSz="914400">
                        <a:lnSpc>
                          <a:spcPct val="100000"/>
                        </a:lnSpc>
                        <a:tabLst>
                          <a:tab pos="0" algn="l"/>
                        </a:tabLst>
                      </a:pPr>
                      <a:r>
                        <a:rPr lang="ru-RU" sz="1800" b="0" strike="noStrike" spc="-1" dirty="0">
                          <a:solidFill>
                            <a:srgbClr val="000000"/>
                          </a:solidFill>
                          <a:latin typeface="Nimbus Roman"/>
                          <a:ea typeface="Tahoma"/>
                        </a:rPr>
                        <a:t>д) ученая степень (при наличии)</a:t>
                      </a:r>
                      <a:endParaRPr lang="ru-RU" sz="1800" b="0" strike="noStrike" spc="-1" dirty="0">
                        <a:solidFill>
                          <a:srgbClr val="000000"/>
                        </a:solidFill>
                        <a:latin typeface="Arial"/>
                      </a:endParaRPr>
                    </a:p>
                    <a:p>
                      <a:pPr marL="536575" indent="-1588" algn="just" defTabSz="914400">
                        <a:lnSpc>
                          <a:spcPct val="100000"/>
                        </a:lnSpc>
                        <a:tabLst>
                          <a:tab pos="0" algn="l"/>
                        </a:tabLst>
                      </a:pPr>
                      <a:r>
                        <a:rPr lang="ru-RU" sz="1800" b="0" strike="noStrike" spc="-1" dirty="0">
                          <a:solidFill>
                            <a:srgbClr val="000000"/>
                          </a:solidFill>
                          <a:latin typeface="Nimbus Roman"/>
                          <a:ea typeface="Tahoma"/>
                        </a:rPr>
                        <a:t>е) ученое звание (при наличии)</a:t>
                      </a:r>
                      <a:endParaRPr lang="ru-RU" sz="1800" b="0" strike="noStrike" spc="-1" dirty="0">
                        <a:solidFill>
                          <a:srgbClr val="000000"/>
                        </a:solidFill>
                        <a:latin typeface="Arial"/>
                      </a:endParaRPr>
                    </a:p>
                    <a:p>
                      <a:pPr marL="536575" indent="-1588" algn="just" defTabSz="914400">
                        <a:lnSpc>
                          <a:spcPct val="100000"/>
                        </a:lnSpc>
                        <a:tabLst>
                          <a:tab pos="0" algn="l"/>
                        </a:tabLst>
                      </a:pPr>
                      <a:r>
                        <a:rPr lang="ru-RU" sz="1800" b="0" strike="noStrike" spc="-1" dirty="0">
                          <a:solidFill>
                            <a:srgbClr val="000000"/>
                          </a:solidFill>
                          <a:latin typeface="Nimbus Roman"/>
                          <a:ea typeface="Tahoma"/>
                        </a:rPr>
                        <a:t>ж) сведения о повышении квалификации (за последние 3 года)</a:t>
                      </a:r>
                      <a:endParaRPr lang="ru-RU" sz="1800" b="0" strike="noStrike" spc="-1" dirty="0">
                        <a:solidFill>
                          <a:srgbClr val="000000"/>
                        </a:solidFill>
                        <a:latin typeface="Arial"/>
                      </a:endParaRPr>
                    </a:p>
                    <a:p>
                      <a:pPr marL="536575" indent="-1588" algn="just" defTabSz="914400">
                        <a:lnSpc>
                          <a:spcPct val="100000"/>
                        </a:lnSpc>
                        <a:tabLst>
                          <a:tab pos="0" algn="l"/>
                        </a:tabLst>
                      </a:pPr>
                      <a:r>
                        <a:rPr lang="ru-RU" sz="1800" b="0" strike="noStrike" spc="-1" dirty="0">
                          <a:solidFill>
                            <a:srgbClr val="000000"/>
                          </a:solidFill>
                          <a:latin typeface="Nimbus Roman"/>
                          <a:ea typeface="Tahoma"/>
                        </a:rPr>
                        <a:t>з) название обучающей организации </a:t>
                      </a:r>
                      <a:endParaRPr lang="ru-RU" sz="1800" b="0" strike="noStrike" spc="-1" dirty="0">
                        <a:solidFill>
                          <a:srgbClr val="000000"/>
                        </a:solidFill>
                        <a:latin typeface="Arial"/>
                      </a:endParaRPr>
                    </a:p>
                    <a:p>
                      <a:pPr marL="536575" indent="-1588" algn="just" defTabSz="914400">
                        <a:lnSpc>
                          <a:spcPct val="100000"/>
                        </a:lnSpc>
                        <a:tabLst>
                          <a:tab pos="0" algn="l"/>
                        </a:tabLst>
                      </a:pPr>
                      <a:r>
                        <a:rPr lang="ru-RU" sz="1800" b="0" strike="noStrike" spc="-1" dirty="0">
                          <a:solidFill>
                            <a:srgbClr val="000000"/>
                          </a:solidFill>
                          <a:latin typeface="Nimbus Roman"/>
                          <a:ea typeface="Tahoma"/>
                        </a:rPr>
                        <a:t>и) сведения о профессиональной переподготовке (при наличии)</a:t>
                      </a:r>
                      <a:endParaRPr lang="ru-RU" sz="1800" b="0" strike="noStrike" spc="-1" dirty="0">
                        <a:solidFill>
                          <a:srgbClr val="000000"/>
                        </a:solidFill>
                        <a:latin typeface="Arial"/>
                      </a:endParaRPr>
                    </a:p>
                    <a:p>
                      <a:pPr marL="536575" indent="-1588" algn="just" defTabSz="914400">
                        <a:lnSpc>
                          <a:spcPct val="100000"/>
                        </a:lnSpc>
                        <a:tabLst>
                          <a:tab pos="0" algn="l"/>
                        </a:tabLst>
                      </a:pPr>
                      <a:r>
                        <a:rPr lang="ru-RU" sz="1800" b="0" strike="noStrike" spc="-1" dirty="0">
                          <a:solidFill>
                            <a:srgbClr val="000000"/>
                          </a:solidFill>
                          <a:latin typeface="Nimbus Roman"/>
                          <a:ea typeface="Tahoma"/>
                        </a:rPr>
                        <a:t>к) сведения о продолжительности опыта (лет) работы в профессиональной сфере, соответствующей образовательной деятельности по реализации учебных предметов, курсов, дисциплин (модулей)</a:t>
                      </a:r>
                      <a:endParaRPr lang="ru-RU" sz="1800" b="0" strike="noStrike" spc="-1" dirty="0">
                        <a:solidFill>
                          <a:srgbClr val="000000"/>
                        </a:solidFill>
                        <a:latin typeface="Arial"/>
                      </a:endParaRPr>
                    </a:p>
                    <a:p>
                      <a:pPr marL="536575" indent="-1588" algn="just" defTabSz="914400">
                        <a:lnSpc>
                          <a:spcPct val="100000"/>
                        </a:lnSpc>
                        <a:tabLst>
                          <a:tab pos="0" algn="l"/>
                        </a:tabLst>
                      </a:pPr>
                      <a:r>
                        <a:rPr lang="ru-RU" sz="1800" b="0" strike="noStrike" spc="-1" dirty="0">
                          <a:solidFill>
                            <a:srgbClr val="000000"/>
                          </a:solidFill>
                          <a:latin typeface="Nimbus Roman"/>
                          <a:ea typeface="Tahoma"/>
                        </a:rPr>
                        <a:t>л) награды</a:t>
                      </a:r>
                      <a:endParaRPr lang="ru-RU" sz="18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4" name="Прямоугольник 153"/>
          <p:cNvSpPr/>
          <p:nvPr/>
        </p:nvSpPr>
        <p:spPr>
          <a:xfrm>
            <a:off x="1333800" y="10317"/>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800" b="1" strike="noStrike" spc="-1" dirty="0">
                <a:solidFill>
                  <a:srgbClr val="000000"/>
                </a:solidFill>
                <a:latin typeface="Nimbus Roman"/>
              </a:rPr>
              <a:t>Сайт образовательного учреждения</a:t>
            </a:r>
            <a:endParaRPr lang="ru-RU" sz="2800" b="0" strike="noStrike" spc="-1" dirty="0">
              <a:solidFill>
                <a:srgbClr val="000000"/>
              </a:solidFill>
              <a:latin typeface="Arial"/>
            </a:endParaRPr>
          </a:p>
        </p:txBody>
      </p:sp>
      <p:graphicFrame>
        <p:nvGraphicFramePr>
          <p:cNvPr id="155" name="Таблица 154"/>
          <p:cNvGraphicFramePr/>
          <p:nvPr>
            <p:extLst>
              <p:ext uri="{D42A27DB-BD31-4B8C-83A1-F6EECF244321}">
                <p14:modId xmlns:p14="http://schemas.microsoft.com/office/powerpoint/2010/main" val="1777496042"/>
              </p:ext>
            </p:extLst>
          </p:nvPr>
        </p:nvGraphicFramePr>
        <p:xfrm>
          <a:off x="139148" y="557472"/>
          <a:ext cx="13013812" cy="6766560"/>
        </p:xfrm>
        <a:graphic>
          <a:graphicData uri="http://schemas.openxmlformats.org/drawingml/2006/table">
            <a:tbl>
              <a:tblPr/>
              <a:tblGrid>
                <a:gridCol w="1315356">
                  <a:extLst>
                    <a:ext uri="{9D8B030D-6E8A-4147-A177-3AD203B41FA5}">
                      <a16:colId xmlns:a16="http://schemas.microsoft.com/office/drawing/2014/main" val="20000"/>
                    </a:ext>
                  </a:extLst>
                </a:gridCol>
                <a:gridCol w="11698456">
                  <a:extLst>
                    <a:ext uri="{9D8B030D-6E8A-4147-A177-3AD203B41FA5}">
                      <a16:colId xmlns:a16="http://schemas.microsoft.com/office/drawing/2014/main" val="20001"/>
                    </a:ext>
                  </a:extLst>
                </a:gridCol>
              </a:tblGrid>
              <a:tr h="588600">
                <a:tc>
                  <a:txBody>
                    <a:bodyPr/>
                    <a:lstStyle/>
                    <a:p>
                      <a:pPr algn="ctr" defTabSz="914400">
                        <a:lnSpc>
                          <a:spcPct val="100000"/>
                        </a:lnSpc>
                        <a:tabLst>
                          <a:tab pos="-3436920" algn="l"/>
                        </a:tabLst>
                      </a:pPr>
                      <a:r>
                        <a:rPr lang="ru-RU" sz="1200" b="1" strike="noStrike" spc="-1">
                          <a:solidFill>
                            <a:srgbClr val="000000"/>
                          </a:solidFill>
                          <a:latin typeface="Nimbus Roman"/>
                        </a:rPr>
                        <a:t>Нормативно — правовая</a:t>
                      </a:r>
                      <a:endParaRPr lang="ru-RU" sz="1200" b="0" strike="noStrike" spc="-1">
                        <a:solidFill>
                          <a:srgbClr val="000000"/>
                        </a:solidFill>
                        <a:latin typeface="Arial"/>
                      </a:endParaRPr>
                    </a:p>
                    <a:p>
                      <a:pPr algn="ctr" defTabSz="914400">
                        <a:lnSpc>
                          <a:spcPct val="100000"/>
                        </a:lnSpc>
                        <a:tabLst>
                          <a:tab pos="-3436920" algn="l"/>
                        </a:tabLst>
                      </a:pPr>
                      <a:r>
                        <a:rPr lang="ru-RU" sz="1200" b="1" strike="noStrike" spc="-1">
                          <a:solidFill>
                            <a:srgbClr val="000000"/>
                          </a:solidFill>
                          <a:latin typeface="Nimbus Roman"/>
                        </a:rPr>
                        <a:t>база МП РФ</a:t>
                      </a:r>
                      <a:endParaRPr lang="ru-RU" sz="12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just" defTabSz="914400">
                        <a:lnSpc>
                          <a:spcPct val="100000"/>
                        </a:lnSpc>
                        <a:tabLst>
                          <a:tab pos="-3436920" algn="l"/>
                        </a:tabLst>
                      </a:pPr>
                      <a:r>
                        <a:rPr lang="ru-RU" sz="1800" b="1" strike="noStrike" spc="-1">
                          <a:solidFill>
                            <a:srgbClr val="000000"/>
                          </a:solidFill>
                          <a:latin typeface="Nimbus Roman"/>
                        </a:rPr>
                        <a:t>Содержание подразделов</a:t>
                      </a:r>
                      <a:endParaRPr lang="ru-RU" sz="18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5559120">
                <a:tc>
                  <a:txBody>
                    <a:bodyPr/>
                    <a:lstStyle/>
                    <a:p>
                      <a:endParaRPr lang="ru-RU" sz="1800" b="0" strike="noStrike" spc="-1">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00000"/>
                        </a:lnSpc>
                        <a:tabLst>
                          <a:tab pos="0" algn="l"/>
                        </a:tabLst>
                      </a:pPr>
                      <a:r>
                        <a:rPr lang="ru-RU" sz="1800" b="1" u="sng" strike="noStrike" spc="-1" dirty="0" smtClean="0">
                          <a:solidFill>
                            <a:srgbClr val="000000"/>
                          </a:solidFill>
                          <a:uFillTx/>
                          <a:latin typeface="Nimbus Roman"/>
                        </a:rPr>
                        <a:t>Подраздел </a:t>
                      </a:r>
                      <a:r>
                        <a:rPr lang="ru-RU" sz="1800" b="1" u="sng" strike="noStrike" spc="-1" dirty="0">
                          <a:solidFill>
                            <a:srgbClr val="000000"/>
                          </a:solidFill>
                          <a:uFillTx/>
                          <a:latin typeface="Nimbus Roman"/>
                        </a:rPr>
                        <a:t>«</a:t>
                      </a:r>
                      <a:r>
                        <a:rPr lang="ru-RU" sz="1800" b="1" u="sng" strike="noStrike" spc="-1" dirty="0">
                          <a:solidFill>
                            <a:srgbClr val="000000"/>
                          </a:solidFill>
                          <a:uFillTx/>
                          <a:latin typeface="Nimbus Roman"/>
                          <a:ea typeface="Tahoma"/>
                        </a:rPr>
                        <a:t>Материально-техническое обеспечение и оснащенность образовательного процесса. Доступная среда»</a:t>
                      </a:r>
                      <a:endParaRPr lang="ru-RU" sz="18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1800" b="0" strike="noStrike" spc="-1" dirty="0">
                          <a:solidFill>
                            <a:srgbClr val="000000"/>
                          </a:solidFill>
                          <a:latin typeface="Nimbus Roman"/>
                          <a:ea typeface="Tahoma"/>
                        </a:rPr>
                        <a:t>о материально-техническом обеспечении образовательной деятельности, в том числе в отношении инвалидов и лиц с ограниченными возможностями здоровья</a:t>
                      </a:r>
                      <a:endParaRPr lang="ru-RU" sz="18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1800" b="0" strike="noStrike" spc="-1" dirty="0">
                          <a:solidFill>
                            <a:srgbClr val="000000"/>
                          </a:solidFill>
                          <a:latin typeface="Nimbus Roman"/>
                          <a:ea typeface="Tahoma"/>
                        </a:rPr>
                        <a:t>о наличии оборудованных учебных кабинетов</a:t>
                      </a:r>
                      <a:endParaRPr lang="ru-RU" sz="18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1800" b="0" strike="noStrike" spc="-1" dirty="0">
                          <a:solidFill>
                            <a:srgbClr val="000000"/>
                          </a:solidFill>
                          <a:latin typeface="Nimbus Roman"/>
                          <a:ea typeface="Tahoma"/>
                        </a:rPr>
                        <a:t>о наличии оборудованных объектов для проведения практических занятий</a:t>
                      </a:r>
                      <a:endParaRPr lang="ru-RU" sz="18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1800" b="0" strike="noStrike" spc="-1" dirty="0">
                          <a:solidFill>
                            <a:srgbClr val="000000"/>
                          </a:solidFill>
                          <a:latin typeface="Nimbus Roman"/>
                          <a:ea typeface="Tahoma"/>
                        </a:rPr>
                        <a:t>о наличии оборудованной библиотеки</a:t>
                      </a:r>
                      <a:endParaRPr lang="ru-RU" sz="18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1800" b="0" strike="noStrike" spc="-1" dirty="0">
                          <a:solidFill>
                            <a:srgbClr val="000000"/>
                          </a:solidFill>
                          <a:latin typeface="Nimbus Roman"/>
                          <a:ea typeface="Tahoma"/>
                        </a:rPr>
                        <a:t>о наличии оборудованных объектов спорта</a:t>
                      </a:r>
                      <a:endParaRPr lang="ru-RU" sz="18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1800" b="0" strike="noStrike" spc="-1" dirty="0">
                          <a:solidFill>
                            <a:srgbClr val="000000"/>
                          </a:solidFill>
                          <a:latin typeface="Nimbus Roman"/>
                          <a:ea typeface="Tahoma"/>
                        </a:rPr>
                        <a:t>о наличии оборудованных средствах обучения и воспитания</a:t>
                      </a:r>
                      <a:endParaRPr lang="ru-RU" sz="18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1800" b="0" strike="noStrike" spc="-1" dirty="0">
                          <a:solidFill>
                            <a:srgbClr val="000000"/>
                          </a:solidFill>
                          <a:latin typeface="Nimbus Roman"/>
                          <a:ea typeface="Tahoma"/>
                        </a:rPr>
                        <a:t>о доступе к информационным системам и информационно-телекоммуникационным сетям</a:t>
                      </a:r>
                      <a:endParaRPr lang="ru-RU" sz="18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1800" b="0" strike="noStrike" spc="-1" dirty="0">
                          <a:solidFill>
                            <a:srgbClr val="000000"/>
                          </a:solidFill>
                          <a:latin typeface="Nimbus Roman"/>
                          <a:ea typeface="Tahoma"/>
                        </a:rPr>
                        <a:t>об электронных образовательных ресурсах, к которым обеспечивается доступ обучающихся</a:t>
                      </a:r>
                      <a:endParaRPr lang="ru-RU" sz="18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1800" b="0" strike="noStrike" spc="-1" dirty="0">
                          <a:solidFill>
                            <a:srgbClr val="000000"/>
                          </a:solidFill>
                          <a:latin typeface="Nimbus Roman"/>
                          <a:ea typeface="Tahoma"/>
                        </a:rPr>
                        <a:t>о специальных условиях для получения образования инвалидами и лицами с ограниченными возможностями здоровья</a:t>
                      </a:r>
                      <a:endParaRPr lang="ru-RU" sz="18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1800" b="0" strike="noStrike" spc="-1" dirty="0">
                          <a:solidFill>
                            <a:srgbClr val="000000"/>
                          </a:solidFill>
                          <a:latin typeface="Nimbus Roman"/>
                          <a:ea typeface="Tahoma"/>
                        </a:rPr>
                        <a:t>об обеспечении доступа в здания образовательной организации, в том числе в общежитие, интернат, приспособленных для использования инвалидами и лицами с ограниченными возможностями здоровья</a:t>
                      </a:r>
                      <a:endParaRPr lang="ru-RU" sz="18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1800" b="0" strike="noStrike" spc="-1" dirty="0">
                          <a:solidFill>
                            <a:srgbClr val="000000"/>
                          </a:solidFill>
                          <a:latin typeface="Nimbus Roman"/>
                          <a:ea typeface="Tahoma"/>
                        </a:rPr>
                        <a:t>о наличии специальных технических средств обучения коллективного и индивидуального пользования инвалидов и лиц с ограниченными возможностями здоровья</a:t>
                      </a:r>
                      <a:endParaRPr lang="ru-RU" sz="1800" b="0" strike="noStrike" spc="-1" dirty="0">
                        <a:solidFill>
                          <a:srgbClr val="000000"/>
                        </a:solidFill>
                        <a:latin typeface="Arial"/>
                      </a:endParaRPr>
                    </a:p>
                    <a:p>
                      <a:pPr algn="ctr" defTabSz="914400">
                        <a:lnSpc>
                          <a:spcPct val="100000"/>
                        </a:lnSpc>
                        <a:tabLst>
                          <a:tab pos="0" algn="l"/>
                        </a:tabLst>
                      </a:pPr>
                      <a:r>
                        <a:rPr lang="ru-RU" sz="1800" b="1" u="sng" strike="noStrike" spc="-1" dirty="0">
                          <a:solidFill>
                            <a:srgbClr val="000000"/>
                          </a:solidFill>
                          <a:uFillTx/>
                          <a:latin typeface="Nimbus Roman"/>
                          <a:ea typeface="Tahoma"/>
                        </a:rPr>
                        <a:t>Подраздел «Платные образовательные услуги»</a:t>
                      </a:r>
                      <a:endParaRPr lang="ru-RU" sz="18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1800" b="0" strike="noStrike" spc="-1" dirty="0">
                          <a:solidFill>
                            <a:srgbClr val="000000"/>
                          </a:solidFill>
                          <a:latin typeface="Nimbus Roman"/>
                          <a:ea typeface="Tahoma"/>
                        </a:rPr>
                        <a:t>о порядке оказания платных образовательных услуг, в том числе образец договора об оказании платных образовательных услуг</a:t>
                      </a:r>
                      <a:endParaRPr lang="ru-RU" sz="18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1800" b="0" strike="noStrike" spc="-1" dirty="0">
                          <a:solidFill>
                            <a:srgbClr val="000000"/>
                          </a:solidFill>
                          <a:latin typeface="Nimbus Roman"/>
                          <a:ea typeface="Tahoma"/>
                        </a:rPr>
                        <a:t>об утверждении стоимости обучения по каждой образовательной программе</a:t>
                      </a:r>
                      <a:endParaRPr lang="ru-RU" sz="18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1800" b="0" strike="noStrike" spc="-1" dirty="0">
                          <a:solidFill>
                            <a:srgbClr val="000000"/>
                          </a:solidFill>
                          <a:latin typeface="Nimbus Roman"/>
                          <a:ea typeface="Tahoma"/>
                        </a:rPr>
                        <a:t>учебные планы (на учебный год)</a:t>
                      </a:r>
                      <a:endParaRPr lang="ru-RU" sz="18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6" name="Прямоугольник 155"/>
          <p:cNvSpPr/>
          <p:nvPr/>
        </p:nvSpPr>
        <p:spPr>
          <a:xfrm>
            <a:off x="1374120" y="15840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Сайт образовательного учреждения</a:t>
            </a:r>
            <a:endParaRPr lang="ru-RU" sz="3200" b="0" strike="noStrike" spc="-1">
              <a:solidFill>
                <a:srgbClr val="000000"/>
              </a:solidFill>
              <a:latin typeface="Arial"/>
            </a:endParaRPr>
          </a:p>
        </p:txBody>
      </p:sp>
      <p:graphicFrame>
        <p:nvGraphicFramePr>
          <p:cNvPr id="157" name="Таблица 156"/>
          <p:cNvGraphicFramePr/>
          <p:nvPr/>
        </p:nvGraphicFramePr>
        <p:xfrm>
          <a:off x="318600" y="1045080"/>
          <a:ext cx="12801240" cy="6157080"/>
        </p:xfrm>
        <a:graphic>
          <a:graphicData uri="http://schemas.openxmlformats.org/drawingml/2006/table">
            <a:tbl>
              <a:tblPr/>
              <a:tblGrid>
                <a:gridCol w="1677960">
                  <a:extLst>
                    <a:ext uri="{9D8B030D-6E8A-4147-A177-3AD203B41FA5}">
                      <a16:colId xmlns:a16="http://schemas.microsoft.com/office/drawing/2014/main" val="20000"/>
                    </a:ext>
                  </a:extLst>
                </a:gridCol>
                <a:gridCol w="11123280">
                  <a:extLst>
                    <a:ext uri="{9D8B030D-6E8A-4147-A177-3AD203B41FA5}">
                      <a16:colId xmlns:a16="http://schemas.microsoft.com/office/drawing/2014/main" val="20001"/>
                    </a:ext>
                  </a:extLst>
                </a:gridCol>
              </a:tblGrid>
              <a:tr h="704880">
                <a:tc>
                  <a:txBody>
                    <a:bodyPr/>
                    <a:lstStyle/>
                    <a:p>
                      <a:pPr algn="ctr" defTabSz="914400">
                        <a:lnSpc>
                          <a:spcPct val="100000"/>
                        </a:lnSpc>
                        <a:tabLst>
                          <a:tab pos="-3436920" algn="l"/>
                        </a:tabLst>
                      </a:pPr>
                      <a:r>
                        <a:rPr lang="ru-RU" sz="1600" b="1" strike="noStrike" spc="-1">
                          <a:solidFill>
                            <a:srgbClr val="000000"/>
                          </a:solidFill>
                          <a:latin typeface="Nimbus Roman"/>
                        </a:rPr>
                        <a:t>Нормативно — правовая</a:t>
                      </a:r>
                      <a:endParaRPr lang="ru-RU" sz="1600" b="0" strike="noStrike" spc="-1">
                        <a:solidFill>
                          <a:srgbClr val="000000"/>
                        </a:solidFill>
                        <a:latin typeface="Arial"/>
                      </a:endParaRPr>
                    </a:p>
                    <a:p>
                      <a:pPr algn="ctr" defTabSz="914400">
                        <a:lnSpc>
                          <a:spcPct val="100000"/>
                        </a:lnSpc>
                        <a:tabLst>
                          <a:tab pos="-3436920" algn="l"/>
                        </a:tabLst>
                      </a:pPr>
                      <a:r>
                        <a:rPr lang="ru-RU" sz="1600" b="1" strike="noStrike" spc="-1">
                          <a:solidFill>
                            <a:srgbClr val="000000"/>
                          </a:solidFill>
                          <a:latin typeface="Nimbus Roman"/>
                        </a:rPr>
                        <a:t>база МП РФ</a:t>
                      </a:r>
                      <a:endParaRPr lang="ru-RU" sz="16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just" defTabSz="914400">
                        <a:lnSpc>
                          <a:spcPct val="100000"/>
                        </a:lnSpc>
                        <a:tabLst>
                          <a:tab pos="-3436920" algn="l"/>
                        </a:tabLst>
                      </a:pPr>
                      <a:r>
                        <a:rPr lang="ru-RU" sz="2200" b="1" strike="noStrike" spc="-1">
                          <a:solidFill>
                            <a:srgbClr val="000000"/>
                          </a:solidFill>
                          <a:latin typeface="Nimbus Roman"/>
                        </a:rPr>
                        <a:t>Содержание подразделов</a:t>
                      </a:r>
                      <a:endParaRPr lang="ru-RU" sz="22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5334120">
                <a:tc>
                  <a:txBody>
                    <a:bodyPr/>
                    <a:lstStyle/>
                    <a:p>
                      <a:endParaRPr lang="ru-RU" sz="2100" b="0" strike="noStrike" spc="-1">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00000"/>
                        </a:lnSpc>
                        <a:tabLst>
                          <a:tab pos="0" algn="l"/>
                        </a:tabLst>
                      </a:pPr>
                      <a:r>
                        <a:rPr lang="ru-RU" sz="2200" b="1" u="sng" strike="noStrike" spc="-1" dirty="0">
                          <a:solidFill>
                            <a:srgbClr val="000000"/>
                          </a:solidFill>
                          <a:uFillTx/>
                          <a:latin typeface="Nimbus Roman"/>
                        </a:rPr>
                        <a:t>Подраздел «</a:t>
                      </a:r>
                      <a:r>
                        <a:rPr lang="ru-RU" sz="2200" b="1" u="sng" strike="noStrike" spc="-1" dirty="0">
                          <a:solidFill>
                            <a:srgbClr val="000000"/>
                          </a:solidFill>
                          <a:uFillTx/>
                          <a:latin typeface="Nimbus Roman"/>
                          <a:ea typeface="Tahoma"/>
                        </a:rPr>
                        <a:t>Финансово-хозяйственная деятельность»</a:t>
                      </a:r>
                      <a:endParaRPr lang="ru-RU" sz="22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200" b="0" strike="noStrike" spc="-1" dirty="0">
                          <a:solidFill>
                            <a:srgbClr val="000000"/>
                          </a:solidFill>
                          <a:latin typeface="Nimbus Roman"/>
                          <a:ea typeface="Tahoma"/>
                        </a:rPr>
                        <a:t>об объеме образовательной деятельности, финансовое обеспечение которой осуществляется за счет бюджетных ассигнований федерального бюджета, бюджетов субъектов Российской Федерации, местных бюджетов, по договорам об оказании платных образовательных услуг за счет средств физических (юридических) лиц</a:t>
                      </a:r>
                      <a:endParaRPr lang="ru-RU" sz="22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200" b="0" strike="noStrike" spc="-1" dirty="0">
                          <a:solidFill>
                            <a:srgbClr val="000000"/>
                          </a:solidFill>
                          <a:latin typeface="Nimbus Roman"/>
                          <a:ea typeface="Tahoma"/>
                        </a:rPr>
                        <a:t>о поступлении финансовых и материальных средств по итогам финансового года</a:t>
                      </a:r>
                      <a:endParaRPr lang="ru-RU" sz="22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200" b="0" strike="noStrike" spc="-1" dirty="0">
                          <a:solidFill>
                            <a:srgbClr val="000000"/>
                          </a:solidFill>
                          <a:latin typeface="Nimbus Roman"/>
                          <a:ea typeface="Tahoma"/>
                        </a:rPr>
                        <a:t>о расходовании финансовых и материальных средств по итогам финансового года</a:t>
                      </a:r>
                      <a:endParaRPr lang="ru-RU" sz="22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200" b="0" strike="noStrike" spc="-1" dirty="0">
                          <a:solidFill>
                            <a:srgbClr val="000000"/>
                          </a:solidFill>
                          <a:latin typeface="Nimbus Roman"/>
                          <a:ea typeface="Tahoma"/>
                        </a:rPr>
                        <a:t>План финансово-хозяйственной деятельности образовательной организации, утвержденный в установленном законодательством Российской Федерации порядке, или бюджетную смету образовательной организации в форме электронного документа</a:t>
                      </a:r>
                      <a:endParaRPr lang="ru-RU" sz="22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200" b="0" strike="noStrike" spc="-1" dirty="0">
                          <a:solidFill>
                            <a:srgbClr val="000000"/>
                          </a:solidFill>
                          <a:latin typeface="Nimbus Roman"/>
                          <a:ea typeface="Tahoma"/>
                        </a:rPr>
                        <a:t>муниципальное задание и отчет о его выполнении</a:t>
                      </a:r>
                      <a:endParaRPr lang="ru-RU" sz="2200" b="0" strike="noStrike" spc="-1" dirty="0">
                        <a:solidFill>
                          <a:srgbClr val="000000"/>
                        </a:solidFill>
                        <a:latin typeface="Arial"/>
                      </a:endParaRPr>
                    </a:p>
                    <a:p>
                      <a:pPr algn="ctr" defTabSz="914400">
                        <a:lnSpc>
                          <a:spcPct val="100000"/>
                        </a:lnSpc>
                        <a:tabLst>
                          <a:tab pos="0" algn="l"/>
                        </a:tabLst>
                      </a:pPr>
                      <a:r>
                        <a:rPr lang="ru-RU" sz="2200" b="1" u="sng" strike="noStrike" spc="-1" dirty="0">
                          <a:solidFill>
                            <a:srgbClr val="000000"/>
                          </a:solidFill>
                          <a:uFillTx/>
                          <a:latin typeface="Nimbus Roman"/>
                          <a:ea typeface="Tahoma"/>
                        </a:rPr>
                        <a:t>Подраздел «Вакантные места для приема (перевода) обучающихся</a:t>
                      </a:r>
                      <a:endParaRPr lang="ru-RU" sz="22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200" b="0" strike="noStrike" spc="-1" dirty="0">
                          <a:solidFill>
                            <a:srgbClr val="000000"/>
                          </a:solidFill>
                          <a:latin typeface="Nimbus Roman"/>
                          <a:ea typeface="Tahoma"/>
                        </a:rPr>
                        <a:t>о количестве вакантных мест для приема (перевода) учащихся</a:t>
                      </a:r>
                      <a:endParaRPr lang="ru-RU" sz="22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8" name="Таблица 157"/>
          <p:cNvGraphicFramePr/>
          <p:nvPr>
            <p:extLst>
              <p:ext uri="{D42A27DB-BD31-4B8C-83A1-F6EECF244321}">
                <p14:modId xmlns:p14="http://schemas.microsoft.com/office/powerpoint/2010/main" val="1750254363"/>
              </p:ext>
            </p:extLst>
          </p:nvPr>
        </p:nvGraphicFramePr>
        <p:xfrm>
          <a:off x="159026" y="903196"/>
          <a:ext cx="12691894" cy="6572019"/>
        </p:xfrm>
        <a:graphic>
          <a:graphicData uri="http://schemas.openxmlformats.org/drawingml/2006/table">
            <a:tbl>
              <a:tblPr/>
              <a:tblGrid>
                <a:gridCol w="2670969">
                  <a:extLst>
                    <a:ext uri="{9D8B030D-6E8A-4147-A177-3AD203B41FA5}">
                      <a16:colId xmlns:a16="http://schemas.microsoft.com/office/drawing/2014/main" val="20000"/>
                    </a:ext>
                  </a:extLst>
                </a:gridCol>
                <a:gridCol w="928648">
                  <a:extLst>
                    <a:ext uri="{9D8B030D-6E8A-4147-A177-3AD203B41FA5}">
                      <a16:colId xmlns:a16="http://schemas.microsoft.com/office/drawing/2014/main" val="20001"/>
                    </a:ext>
                  </a:extLst>
                </a:gridCol>
                <a:gridCol w="1970061">
                  <a:extLst>
                    <a:ext uri="{9D8B030D-6E8A-4147-A177-3AD203B41FA5}">
                      <a16:colId xmlns:a16="http://schemas.microsoft.com/office/drawing/2014/main" val="20002"/>
                    </a:ext>
                  </a:extLst>
                </a:gridCol>
                <a:gridCol w="2303195">
                  <a:extLst>
                    <a:ext uri="{9D8B030D-6E8A-4147-A177-3AD203B41FA5}">
                      <a16:colId xmlns:a16="http://schemas.microsoft.com/office/drawing/2014/main" val="20003"/>
                    </a:ext>
                  </a:extLst>
                </a:gridCol>
                <a:gridCol w="2184166">
                  <a:extLst>
                    <a:ext uri="{9D8B030D-6E8A-4147-A177-3AD203B41FA5}">
                      <a16:colId xmlns:a16="http://schemas.microsoft.com/office/drawing/2014/main" val="20004"/>
                    </a:ext>
                  </a:extLst>
                </a:gridCol>
                <a:gridCol w="2634855">
                  <a:extLst>
                    <a:ext uri="{9D8B030D-6E8A-4147-A177-3AD203B41FA5}">
                      <a16:colId xmlns:a16="http://schemas.microsoft.com/office/drawing/2014/main" val="20005"/>
                    </a:ext>
                  </a:extLst>
                </a:gridCol>
              </a:tblGrid>
              <a:tr h="1710000">
                <a:tc>
                  <a:txBody>
                    <a:bodyPr/>
                    <a:lstStyle/>
                    <a:p>
                      <a:pPr algn="ctr" defTabSz="914400">
                        <a:lnSpc>
                          <a:spcPct val="100000"/>
                        </a:lnSpc>
                      </a:pPr>
                      <a:r>
                        <a:rPr lang="ru-RU" sz="2100" b="0" strike="noStrike" spc="-1" dirty="0">
                          <a:solidFill>
                            <a:srgbClr val="000000"/>
                          </a:solidFill>
                          <a:latin typeface="Nimbus Roman"/>
                        </a:rPr>
                        <a:t>Программа</a:t>
                      </a:r>
                      <a:endParaRPr lang="ru-RU" sz="21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00000"/>
                        </a:lnSpc>
                      </a:pPr>
                      <a:r>
                        <a:rPr lang="ru-RU" sz="2100" b="0" strike="noStrike" spc="-1">
                          <a:solidFill>
                            <a:srgbClr val="000000"/>
                          </a:solidFill>
                          <a:latin typeface="Nimbus Roman"/>
                        </a:rPr>
                        <a:t>Класс</a:t>
                      </a:r>
                      <a:endParaRPr lang="ru-RU" sz="21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00000"/>
                        </a:lnSpc>
                      </a:pPr>
                      <a:r>
                        <a:rPr lang="ru-RU" sz="2100" b="0" strike="noStrike" spc="-1">
                          <a:solidFill>
                            <a:srgbClr val="000000"/>
                          </a:solidFill>
                          <a:latin typeface="Nimbus Roman"/>
                        </a:rPr>
                        <a:t>За счет бюджетных ассигнований федерального бюджета</a:t>
                      </a:r>
                      <a:endParaRPr lang="ru-RU" sz="21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00000"/>
                        </a:lnSpc>
                      </a:pPr>
                      <a:r>
                        <a:rPr lang="ru-RU" sz="2100" b="0" strike="noStrike" spc="-1">
                          <a:solidFill>
                            <a:srgbClr val="000000"/>
                          </a:solidFill>
                          <a:latin typeface="Nimbus Roman"/>
                        </a:rPr>
                        <a:t>За счет бюджетных ассигнований бюджета субъекта РФ</a:t>
                      </a:r>
                      <a:endParaRPr lang="ru-RU" sz="21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00000"/>
                        </a:lnSpc>
                      </a:pPr>
                      <a:r>
                        <a:rPr lang="ru-RU" sz="2100" b="0" strike="noStrike" spc="-1">
                          <a:solidFill>
                            <a:srgbClr val="000000"/>
                          </a:solidFill>
                          <a:latin typeface="Nimbus Roman"/>
                        </a:rPr>
                        <a:t>За счет бюджетных ассигнований местного бюджета</a:t>
                      </a:r>
                      <a:endParaRPr lang="ru-RU" sz="21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00000"/>
                        </a:lnSpc>
                      </a:pPr>
                      <a:r>
                        <a:rPr lang="ru-RU" sz="2100" b="0" strike="noStrike" spc="-1">
                          <a:solidFill>
                            <a:srgbClr val="000000"/>
                          </a:solidFill>
                          <a:latin typeface="Nimbus Roman"/>
                        </a:rPr>
                        <a:t>По договорам за счет средств физических и (или) юридических лиц</a:t>
                      </a:r>
                      <a:endParaRPr lang="ru-RU" sz="21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0"/>
                  </a:ext>
                </a:extLst>
              </a:tr>
              <a:tr h="398363">
                <a:tc rowSpan="4">
                  <a:txBody>
                    <a:bodyPr/>
                    <a:lstStyle/>
                    <a:p>
                      <a:pPr defTabSz="914400">
                        <a:lnSpc>
                          <a:spcPct val="100000"/>
                        </a:lnSpc>
                      </a:pPr>
                      <a:r>
                        <a:rPr lang="ru-RU" sz="2100" b="0" strike="noStrike" spc="-1" dirty="0">
                          <a:solidFill>
                            <a:srgbClr val="000000"/>
                          </a:solidFill>
                          <a:latin typeface="Nimbus Roman"/>
                        </a:rPr>
                        <a:t>Основная образовательная программа НОО</a:t>
                      </a:r>
                      <a:endParaRPr lang="ru-RU" sz="21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00000"/>
                        </a:lnSpc>
                      </a:pPr>
                      <a:r>
                        <a:rPr lang="ru-RU" sz="2100" b="0" strike="noStrike" spc="-1" dirty="0" smtClean="0">
                          <a:solidFill>
                            <a:srgbClr val="000000"/>
                          </a:solidFill>
                          <a:latin typeface="Nimbus Roman"/>
                        </a:rPr>
                        <a:t>1</a:t>
                      </a:r>
                      <a:endParaRPr lang="ru-RU" sz="21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12700" cap="flat" cmpd="sng" algn="ctr">
                      <a:solidFill>
                        <a:schemeClr val="tx1"/>
                      </a:solidFill>
                      <a:prstDash val="solid"/>
                      <a:round/>
                      <a:headEnd type="none" w="med" len="med"/>
                      <a:tailEnd type="none" w="med" len="med"/>
                    </a:lnB>
                    <a:noFill/>
                  </a:tcPr>
                </a:tc>
                <a:tc>
                  <a:txBody>
                    <a:bodyPr/>
                    <a:lstStyle/>
                    <a:p>
                      <a:endParaRPr lang="ru-RU" sz="2100" b="0" strike="noStrike" spc="-1" dirty="0">
                        <a:solidFill>
                          <a:srgbClr val="000000"/>
                        </a:solidFill>
                        <a:latin typeface="Nimbus Roman"/>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28790">
                <a:tc vMerge="1">
                  <a:txBody>
                    <a:bodyPr/>
                    <a:lstStyle/>
                    <a:p>
                      <a:endParaRPr lang="ru-RU"/>
                    </a:p>
                  </a:txBody>
                  <a:tcPr/>
                </a:tc>
                <a:tc>
                  <a:txBody>
                    <a:bodyPr/>
                    <a:lstStyle/>
                    <a:p>
                      <a:pPr algn="ctr" defTabSz="914400">
                        <a:lnSpc>
                          <a:spcPct val="100000"/>
                        </a:lnSpc>
                      </a:pPr>
                      <a:r>
                        <a:rPr lang="ru-RU" sz="2100" b="0" strike="noStrike" spc="-1" dirty="0" smtClean="0">
                          <a:solidFill>
                            <a:srgbClr val="000000"/>
                          </a:solidFill>
                          <a:latin typeface="Arial"/>
                        </a:rPr>
                        <a:t>2</a:t>
                      </a:r>
                      <a:endParaRPr lang="ru-RU" sz="2100" b="0" strike="noStrike" spc="-1" dirty="0">
                        <a:solidFill>
                          <a:srgbClr val="000000"/>
                        </a:solidFill>
                        <a:latin typeface="Arial"/>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ru-RU" sz="2100" b="0" strike="noStrike" spc="-1" dirty="0">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ru-RU" sz="2100" b="0" strike="noStrike" spc="-1" dirty="0">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6348742"/>
                  </a:ext>
                </a:extLst>
              </a:tr>
              <a:tr h="368304">
                <a:tc vMerge="1">
                  <a:txBody>
                    <a:bodyPr/>
                    <a:lstStyle/>
                    <a:p>
                      <a:endParaRPr lang="ru-RU"/>
                    </a:p>
                  </a:txBody>
                  <a:tcPr/>
                </a:tc>
                <a:tc>
                  <a:txBody>
                    <a:bodyPr/>
                    <a:lstStyle/>
                    <a:p>
                      <a:pPr algn="ctr" defTabSz="914400">
                        <a:lnSpc>
                          <a:spcPct val="100000"/>
                        </a:lnSpc>
                      </a:pPr>
                      <a:r>
                        <a:rPr lang="ru-RU" sz="2100" b="0" strike="noStrike" spc="-1" dirty="0" smtClean="0">
                          <a:solidFill>
                            <a:srgbClr val="000000"/>
                          </a:solidFill>
                          <a:latin typeface="Arial"/>
                        </a:rPr>
                        <a:t>3</a:t>
                      </a:r>
                      <a:endParaRPr lang="ru-RU" sz="2100" b="0" strike="noStrike" spc="-1" dirty="0">
                        <a:solidFill>
                          <a:srgbClr val="000000"/>
                        </a:solidFill>
                        <a:latin typeface="Arial"/>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ru-RU" sz="2100" b="0" strike="noStrike" spc="-1" dirty="0">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8912563"/>
                  </a:ext>
                </a:extLst>
              </a:tr>
              <a:tr h="368304">
                <a:tc vMerge="1">
                  <a:txBody>
                    <a:bodyPr/>
                    <a:lstStyle/>
                    <a:p>
                      <a:endParaRPr lang="ru-RU"/>
                    </a:p>
                  </a:txBody>
                  <a:tcPr/>
                </a:tc>
                <a:tc>
                  <a:txBody>
                    <a:bodyPr/>
                    <a:lstStyle/>
                    <a:p>
                      <a:pPr algn="ctr" defTabSz="914400">
                        <a:lnSpc>
                          <a:spcPct val="100000"/>
                        </a:lnSpc>
                      </a:pPr>
                      <a:r>
                        <a:rPr lang="ru-RU" sz="2100" b="0" strike="noStrike" spc="-1" dirty="0" smtClean="0">
                          <a:solidFill>
                            <a:srgbClr val="000000"/>
                          </a:solidFill>
                          <a:latin typeface="Arial"/>
                        </a:rPr>
                        <a:t>4</a:t>
                      </a:r>
                      <a:endParaRPr lang="ru-RU" sz="2100" b="0" strike="noStrike" spc="-1" dirty="0">
                        <a:solidFill>
                          <a:srgbClr val="000000"/>
                        </a:solidFill>
                        <a:latin typeface="Arial"/>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7200">
                      <a:solidFill>
                        <a:srgbClr val="000000"/>
                      </a:solidFill>
                      <a:prstDash val="soli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7200">
                      <a:solidFill>
                        <a:srgbClr val="000000"/>
                      </a:solidFill>
                      <a:prstDash val="soli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7200">
                      <a:solidFill>
                        <a:srgbClr val="000000"/>
                      </a:solidFill>
                      <a:prstDash val="soli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7200">
                      <a:solidFill>
                        <a:srgbClr val="000000"/>
                      </a:solidFill>
                      <a:prstDash val="solid"/>
                    </a:lnB>
                    <a:noFill/>
                  </a:tcPr>
                </a:tc>
                <a:tc>
                  <a:txBody>
                    <a:bodyPr/>
                    <a:lstStyle/>
                    <a:p>
                      <a:endParaRPr lang="ru-RU" sz="2100" b="0" strike="noStrike" spc="-1" dirty="0">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7200">
                      <a:solidFill>
                        <a:srgbClr val="000000"/>
                      </a:solidFill>
                      <a:prstDash val="solid"/>
                    </a:lnB>
                    <a:noFill/>
                  </a:tcPr>
                </a:tc>
                <a:extLst>
                  <a:ext uri="{0D108BD9-81ED-4DB2-BD59-A6C34878D82A}">
                    <a16:rowId xmlns:a16="http://schemas.microsoft.com/office/drawing/2014/main" val="2236843179"/>
                  </a:ext>
                </a:extLst>
              </a:tr>
              <a:tr h="352643">
                <a:tc rowSpan="5">
                  <a:txBody>
                    <a:bodyPr/>
                    <a:lstStyle/>
                    <a:p>
                      <a:pPr defTabSz="914400">
                        <a:lnSpc>
                          <a:spcPct val="100000"/>
                        </a:lnSpc>
                      </a:pPr>
                      <a:r>
                        <a:rPr lang="ru-RU" sz="2100" b="0" strike="noStrike" spc="-1" dirty="0">
                          <a:solidFill>
                            <a:srgbClr val="000000"/>
                          </a:solidFill>
                          <a:latin typeface="Nimbus Roman"/>
                        </a:rPr>
                        <a:t>Основная образовательная программа ООО</a:t>
                      </a:r>
                      <a:endParaRPr lang="ru-RU" sz="21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00000"/>
                        </a:lnSpc>
                      </a:pPr>
                      <a:r>
                        <a:rPr lang="ru-RU" sz="2100" b="0" strike="noStrike" spc="-1" dirty="0" smtClean="0">
                          <a:solidFill>
                            <a:srgbClr val="000000"/>
                          </a:solidFill>
                          <a:latin typeface="Nimbus Roman"/>
                        </a:rPr>
                        <a:t>5</a:t>
                      </a:r>
                      <a:endParaRPr lang="ru-RU" sz="21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191630">
                <a:tc vMerge="1">
                  <a:txBody>
                    <a:bodyPr/>
                    <a:lstStyle/>
                    <a:p>
                      <a:endParaRPr lang="ru-RU"/>
                    </a:p>
                  </a:txBody>
                  <a:tcPr/>
                </a:tc>
                <a:tc>
                  <a:txBody>
                    <a:bodyPr/>
                    <a:lstStyle/>
                    <a:p>
                      <a:pPr algn="ctr" defTabSz="914400">
                        <a:lnSpc>
                          <a:spcPct val="100000"/>
                        </a:lnSpc>
                      </a:pPr>
                      <a:r>
                        <a:rPr lang="ru-RU" sz="2100" b="0" strike="noStrike" spc="-1" dirty="0" smtClean="0">
                          <a:solidFill>
                            <a:srgbClr val="000000"/>
                          </a:solidFill>
                          <a:latin typeface="Arial"/>
                        </a:rPr>
                        <a:t>6</a:t>
                      </a:r>
                      <a:endParaRPr lang="ru-RU" sz="2100" b="0" strike="noStrike" spc="-1" dirty="0">
                        <a:solidFill>
                          <a:srgbClr val="000000"/>
                        </a:solidFill>
                        <a:latin typeface="Arial"/>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99510234"/>
                  </a:ext>
                </a:extLst>
              </a:tr>
              <a:tr h="356619">
                <a:tc vMerge="1">
                  <a:txBody>
                    <a:bodyPr/>
                    <a:lstStyle/>
                    <a:p>
                      <a:endParaRPr lang="ru-RU"/>
                    </a:p>
                  </a:txBody>
                  <a:tcPr/>
                </a:tc>
                <a:tc>
                  <a:txBody>
                    <a:bodyPr/>
                    <a:lstStyle/>
                    <a:p>
                      <a:pPr algn="ctr" defTabSz="914400">
                        <a:lnSpc>
                          <a:spcPct val="100000"/>
                        </a:lnSpc>
                      </a:pPr>
                      <a:r>
                        <a:rPr lang="ru-RU" sz="2100" b="0" strike="noStrike" spc="-1" dirty="0" smtClean="0">
                          <a:solidFill>
                            <a:srgbClr val="000000"/>
                          </a:solidFill>
                          <a:latin typeface="Arial"/>
                        </a:rPr>
                        <a:t>7</a:t>
                      </a:r>
                      <a:endParaRPr lang="ru-RU" sz="2100" b="0" strike="noStrike" spc="-1" dirty="0">
                        <a:solidFill>
                          <a:srgbClr val="000000"/>
                        </a:solidFill>
                        <a:latin typeface="Arial"/>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74597942"/>
                  </a:ext>
                </a:extLst>
              </a:tr>
              <a:tr h="293009">
                <a:tc vMerge="1">
                  <a:txBody>
                    <a:bodyPr/>
                    <a:lstStyle/>
                    <a:p>
                      <a:endParaRPr lang="ru-RU"/>
                    </a:p>
                  </a:txBody>
                  <a:tcPr/>
                </a:tc>
                <a:tc>
                  <a:txBody>
                    <a:bodyPr/>
                    <a:lstStyle/>
                    <a:p>
                      <a:pPr algn="ctr" defTabSz="914400">
                        <a:lnSpc>
                          <a:spcPct val="100000"/>
                        </a:lnSpc>
                      </a:pPr>
                      <a:r>
                        <a:rPr lang="ru-RU" sz="2100" b="0" strike="noStrike" spc="-1" dirty="0" smtClean="0">
                          <a:solidFill>
                            <a:srgbClr val="000000"/>
                          </a:solidFill>
                          <a:latin typeface="Arial"/>
                        </a:rPr>
                        <a:t>8</a:t>
                      </a:r>
                      <a:endParaRPr lang="ru-RU" sz="2100" b="0" strike="noStrike" spc="-1" dirty="0">
                        <a:solidFill>
                          <a:srgbClr val="000000"/>
                        </a:solidFill>
                        <a:latin typeface="Arial"/>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59963498"/>
                  </a:ext>
                </a:extLst>
              </a:tr>
              <a:tr h="497739">
                <a:tc vMerge="1">
                  <a:txBody>
                    <a:bodyPr/>
                    <a:lstStyle/>
                    <a:p>
                      <a:endParaRPr lang="ru-RU"/>
                    </a:p>
                  </a:txBody>
                  <a:tcPr/>
                </a:tc>
                <a:tc>
                  <a:txBody>
                    <a:bodyPr/>
                    <a:lstStyle/>
                    <a:p>
                      <a:pPr algn="ctr" defTabSz="914400">
                        <a:lnSpc>
                          <a:spcPct val="100000"/>
                        </a:lnSpc>
                      </a:pPr>
                      <a:r>
                        <a:rPr lang="ru-RU" sz="2100" b="0" strike="noStrike" spc="-1" dirty="0" smtClean="0">
                          <a:solidFill>
                            <a:srgbClr val="000000"/>
                          </a:solidFill>
                          <a:latin typeface="Arial"/>
                        </a:rPr>
                        <a:t>9</a:t>
                      </a:r>
                      <a:endParaRPr lang="ru-RU" sz="2100" b="0" strike="noStrike" spc="-1" dirty="0">
                        <a:solidFill>
                          <a:srgbClr val="000000"/>
                        </a:solidFill>
                        <a:latin typeface="Arial"/>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7200">
                      <a:solidFill>
                        <a:srgbClr val="000000"/>
                      </a:solidFill>
                      <a:prstDash val="soli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7200">
                      <a:solidFill>
                        <a:srgbClr val="000000"/>
                      </a:solidFill>
                      <a:prstDash val="soli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7200">
                      <a:solidFill>
                        <a:srgbClr val="000000"/>
                      </a:solidFill>
                      <a:prstDash val="soli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7200">
                      <a:solidFill>
                        <a:srgbClr val="000000"/>
                      </a:solidFill>
                      <a:prstDash val="soli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7200">
                      <a:solidFill>
                        <a:srgbClr val="000000"/>
                      </a:solidFill>
                      <a:prstDash val="solid"/>
                    </a:lnB>
                    <a:noFill/>
                  </a:tcPr>
                </a:tc>
                <a:extLst>
                  <a:ext uri="{0D108BD9-81ED-4DB2-BD59-A6C34878D82A}">
                    <a16:rowId xmlns:a16="http://schemas.microsoft.com/office/drawing/2014/main" val="3608368973"/>
                  </a:ext>
                </a:extLst>
              </a:tr>
              <a:tr h="465167">
                <a:tc rowSpan="2">
                  <a:txBody>
                    <a:bodyPr/>
                    <a:lstStyle/>
                    <a:p>
                      <a:pPr defTabSz="914400">
                        <a:lnSpc>
                          <a:spcPct val="100000"/>
                        </a:lnSpc>
                      </a:pPr>
                      <a:r>
                        <a:rPr lang="ru-RU" sz="2100" b="0" strike="noStrike" spc="-1">
                          <a:solidFill>
                            <a:srgbClr val="000000"/>
                          </a:solidFill>
                          <a:latin typeface="Nimbus Roman"/>
                        </a:rPr>
                        <a:t>Основная образовательная программа СОО</a:t>
                      </a:r>
                      <a:endParaRPr lang="ru-RU" sz="21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algn="ctr" defTabSz="914400">
                        <a:lnSpc>
                          <a:spcPct val="100000"/>
                        </a:lnSpc>
                      </a:pPr>
                      <a:r>
                        <a:rPr lang="ru-RU" sz="2100" b="0" strike="noStrike" spc="-1" dirty="0" smtClean="0">
                          <a:solidFill>
                            <a:srgbClr val="000000"/>
                          </a:solidFill>
                          <a:latin typeface="Nimbus Roman"/>
                        </a:rPr>
                        <a:t>10</a:t>
                      </a:r>
                      <a:endParaRPr lang="ru-RU" sz="2100" b="0" strike="noStrike" spc="-1" dirty="0">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12700" cap="flat" cmpd="sng" algn="ctr">
                      <a:solidFill>
                        <a:schemeClr val="tx1"/>
                      </a:solidFill>
                      <a:prstDash val="solid"/>
                      <a:round/>
                      <a:headEnd type="none" w="med" len="med"/>
                      <a:tailEnd type="none" w="med" len="med"/>
                    </a:lnB>
                    <a:noFill/>
                  </a:tcPr>
                </a:tc>
                <a:tc>
                  <a:txBody>
                    <a:bodyPr/>
                    <a:lstStyle/>
                    <a:p>
                      <a:endParaRPr lang="ru-RU" sz="2100" b="0" strike="noStrike" spc="-1" dirty="0">
                        <a:solidFill>
                          <a:srgbClr val="000000"/>
                        </a:solidFill>
                        <a:latin typeface="Nimbus Roman"/>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12700" cap="flat" cmpd="sng" algn="ctr">
                      <a:solidFill>
                        <a:schemeClr val="tx1"/>
                      </a:solidFill>
                      <a:prstDash val="solid"/>
                      <a:round/>
                      <a:headEnd type="none" w="med" len="med"/>
                      <a:tailEnd type="none" w="med" len="med"/>
                    </a:lnB>
                    <a:noFill/>
                  </a:tcPr>
                </a:tc>
                <a:tc>
                  <a:txBody>
                    <a:bodyPr/>
                    <a:lstStyle/>
                    <a:p>
                      <a:endParaRPr lang="ru-RU" sz="2100" b="0" strike="noStrike" spc="-1">
                        <a:solidFill>
                          <a:srgbClr val="000000"/>
                        </a:solidFill>
                        <a:latin typeface="Nimbus Roman"/>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12700" cap="flat" cmpd="sng" algn="ctr">
                      <a:solidFill>
                        <a:schemeClr val="tx1"/>
                      </a:solidFill>
                      <a:prstDash val="solid"/>
                      <a:round/>
                      <a:headEnd type="none" w="med" len="med"/>
                      <a:tailEnd type="none" w="med" len="med"/>
                    </a:lnB>
                    <a:noFill/>
                  </a:tcPr>
                </a:tc>
                <a:tc>
                  <a:txBody>
                    <a:bodyPr/>
                    <a:lstStyle/>
                    <a:p>
                      <a:endParaRPr lang="ru-RU" sz="2100" b="0" strike="noStrike" spc="-1" dirty="0">
                        <a:solidFill>
                          <a:srgbClr val="000000"/>
                        </a:solidFill>
                        <a:latin typeface="Nimbus Roman"/>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607273">
                <a:tc vMerge="1">
                  <a:txBody>
                    <a:bodyPr/>
                    <a:lstStyle/>
                    <a:p>
                      <a:endParaRPr lang="ru-RU"/>
                    </a:p>
                  </a:txBody>
                  <a:tcPr/>
                </a:tc>
                <a:tc>
                  <a:txBody>
                    <a:bodyPr/>
                    <a:lstStyle/>
                    <a:p>
                      <a:pPr algn="ctr" defTabSz="914400">
                        <a:lnSpc>
                          <a:spcPct val="100000"/>
                        </a:lnSpc>
                      </a:pPr>
                      <a:r>
                        <a:rPr lang="ru-RU" sz="2100" b="0" strike="noStrike" spc="-1" dirty="0" smtClean="0">
                          <a:solidFill>
                            <a:srgbClr val="000000"/>
                          </a:solidFill>
                          <a:latin typeface="Arial"/>
                        </a:rPr>
                        <a:t>11</a:t>
                      </a:r>
                      <a:endParaRPr lang="ru-RU" sz="2100" b="0" strike="noStrike" spc="-1" dirty="0">
                        <a:solidFill>
                          <a:srgbClr val="000000"/>
                        </a:solidFill>
                        <a:latin typeface="Arial"/>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7200">
                      <a:solidFill>
                        <a:srgbClr val="000000"/>
                      </a:solidFill>
                      <a:prstDash val="soli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7200">
                      <a:solidFill>
                        <a:srgbClr val="000000"/>
                      </a:solidFill>
                      <a:prstDash val="soli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7200">
                      <a:solidFill>
                        <a:srgbClr val="000000"/>
                      </a:solidFill>
                      <a:prstDash val="solid"/>
                    </a:lnB>
                    <a:noFill/>
                  </a:tcPr>
                </a:tc>
                <a:tc>
                  <a:txBody>
                    <a:bodyPr/>
                    <a:lstStyle/>
                    <a:p>
                      <a:endParaRPr lang="ru-RU" sz="2100" b="0" strike="noStrike" spc="-1">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7200">
                      <a:solidFill>
                        <a:srgbClr val="000000"/>
                      </a:solidFill>
                      <a:prstDash val="solid"/>
                    </a:lnB>
                    <a:noFill/>
                  </a:tcPr>
                </a:tc>
                <a:tc>
                  <a:txBody>
                    <a:bodyPr/>
                    <a:lstStyle/>
                    <a:p>
                      <a:endParaRPr lang="ru-RU" sz="2100" b="0" strike="noStrike" spc="-1" dirty="0">
                        <a:solidFill>
                          <a:srgbClr val="000000"/>
                        </a:solidFill>
                        <a:latin typeface="Nimbus Roman"/>
                      </a:endParaRPr>
                    </a:p>
                  </a:txBody>
                  <a:tcPr marL="36000" marR="36000">
                    <a:lnL w="7200" cap="flat" cmpd="sng" algn="ctr">
                      <a:solidFill>
                        <a:srgbClr val="000000"/>
                      </a:solidFill>
                      <a:prstDash val="solid"/>
                      <a:round/>
                      <a:headEnd type="none" w="med" len="med"/>
                      <a:tailEnd type="none" w="med" len="med"/>
                    </a:lnL>
                    <a:lnR w="72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7200">
                      <a:solidFill>
                        <a:srgbClr val="000000"/>
                      </a:solidFill>
                      <a:prstDash val="solid"/>
                    </a:lnB>
                    <a:noFill/>
                  </a:tcPr>
                </a:tc>
                <a:extLst>
                  <a:ext uri="{0D108BD9-81ED-4DB2-BD59-A6C34878D82A}">
                    <a16:rowId xmlns:a16="http://schemas.microsoft.com/office/drawing/2014/main" val="2983757610"/>
                  </a:ext>
                </a:extLst>
              </a:tr>
            </a:tbl>
          </a:graphicData>
        </a:graphic>
      </p:graphicFrame>
      <p:sp>
        <p:nvSpPr>
          <p:cNvPr id="159" name="TextBox 158"/>
          <p:cNvSpPr/>
          <p:nvPr/>
        </p:nvSpPr>
        <p:spPr>
          <a:xfrm>
            <a:off x="1389240" y="31731"/>
            <a:ext cx="10783800" cy="939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1" strike="noStrike" spc="-1" dirty="0">
                <a:solidFill>
                  <a:srgbClr val="000000"/>
                </a:solidFill>
                <a:latin typeface="Nimbus Roman"/>
                <a:ea typeface="Tahoma"/>
              </a:rPr>
              <a:t>Количество вакантных мест для приема (перевода) </a:t>
            </a:r>
            <a:endParaRPr lang="ru-RU" sz="2400" b="0" strike="noStrike" spc="-1" dirty="0">
              <a:solidFill>
                <a:srgbClr val="000000"/>
              </a:solidFill>
              <a:latin typeface="Arial"/>
            </a:endParaRPr>
          </a:p>
          <a:p>
            <a:pPr algn="ctr" defTabSz="914400">
              <a:lnSpc>
                <a:spcPct val="100000"/>
              </a:lnSpc>
            </a:pPr>
            <a:r>
              <a:rPr lang="ru-RU" sz="2400" b="1" strike="noStrike" spc="-1" dirty="0">
                <a:solidFill>
                  <a:srgbClr val="000000"/>
                </a:solidFill>
                <a:latin typeface="Nimbus Roman"/>
                <a:ea typeface="Tahoma"/>
              </a:rPr>
              <a:t>по каждой образовательной программе на ____ год</a:t>
            </a:r>
            <a:endParaRPr lang="ru-RU" sz="2400" b="0" strike="noStrike" spc="-1" dirty="0">
              <a:solidFill>
                <a:srgbClr val="000000"/>
              </a:solidFill>
              <a:latin typeface="Arial"/>
            </a:endParaRPr>
          </a:p>
          <a:p>
            <a:pPr defTabSz="914400">
              <a:lnSpc>
                <a:spcPct val="100000"/>
              </a:lnSpc>
            </a:pPr>
            <a:endParaRPr lang="ru-RU" sz="19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0" name="Прямоугольник 159"/>
          <p:cNvSpPr/>
          <p:nvPr/>
        </p:nvSpPr>
        <p:spPr>
          <a:xfrm>
            <a:off x="1374120" y="16848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Сайт образовательного учреждения</a:t>
            </a:r>
            <a:endParaRPr lang="ru-RU" sz="3200" b="0" strike="noStrike" spc="-1">
              <a:solidFill>
                <a:srgbClr val="000000"/>
              </a:solidFill>
              <a:latin typeface="Arial"/>
            </a:endParaRPr>
          </a:p>
        </p:txBody>
      </p:sp>
      <p:graphicFrame>
        <p:nvGraphicFramePr>
          <p:cNvPr id="161" name="Таблица 160"/>
          <p:cNvGraphicFramePr/>
          <p:nvPr/>
        </p:nvGraphicFramePr>
        <p:xfrm>
          <a:off x="331560" y="1035000"/>
          <a:ext cx="12841560" cy="6298920"/>
        </p:xfrm>
        <a:graphic>
          <a:graphicData uri="http://schemas.openxmlformats.org/drawingml/2006/table">
            <a:tbl>
              <a:tblPr/>
              <a:tblGrid>
                <a:gridCol w="1683360">
                  <a:extLst>
                    <a:ext uri="{9D8B030D-6E8A-4147-A177-3AD203B41FA5}">
                      <a16:colId xmlns:a16="http://schemas.microsoft.com/office/drawing/2014/main" val="20000"/>
                    </a:ext>
                  </a:extLst>
                </a:gridCol>
                <a:gridCol w="11158200">
                  <a:extLst>
                    <a:ext uri="{9D8B030D-6E8A-4147-A177-3AD203B41FA5}">
                      <a16:colId xmlns:a16="http://schemas.microsoft.com/office/drawing/2014/main" val="20001"/>
                    </a:ext>
                  </a:extLst>
                </a:gridCol>
              </a:tblGrid>
              <a:tr h="723600">
                <a:tc>
                  <a:txBody>
                    <a:bodyPr/>
                    <a:lstStyle/>
                    <a:p>
                      <a:pPr algn="ctr" defTabSz="914400">
                        <a:lnSpc>
                          <a:spcPct val="100000"/>
                        </a:lnSpc>
                        <a:tabLst>
                          <a:tab pos="-3436920" algn="l"/>
                        </a:tabLst>
                      </a:pPr>
                      <a:r>
                        <a:rPr lang="ru-RU" sz="1600" b="1" strike="noStrike" spc="-1">
                          <a:solidFill>
                            <a:srgbClr val="000000"/>
                          </a:solidFill>
                          <a:latin typeface="Nimbus Roman"/>
                        </a:rPr>
                        <a:t>Нормативно — правовая</a:t>
                      </a:r>
                      <a:endParaRPr lang="ru-RU" sz="1600" b="0" strike="noStrike" spc="-1">
                        <a:solidFill>
                          <a:srgbClr val="000000"/>
                        </a:solidFill>
                        <a:latin typeface="Arial"/>
                      </a:endParaRPr>
                    </a:p>
                    <a:p>
                      <a:pPr algn="ctr" defTabSz="914400">
                        <a:lnSpc>
                          <a:spcPct val="100000"/>
                        </a:lnSpc>
                        <a:tabLst>
                          <a:tab pos="-3436920" algn="l"/>
                        </a:tabLst>
                      </a:pPr>
                      <a:r>
                        <a:rPr lang="ru-RU" sz="1600" b="1" strike="noStrike" spc="-1">
                          <a:solidFill>
                            <a:srgbClr val="000000"/>
                          </a:solidFill>
                          <a:latin typeface="Nimbus Roman"/>
                        </a:rPr>
                        <a:t>база МП РФ</a:t>
                      </a:r>
                      <a:endParaRPr lang="ru-RU" sz="16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just" defTabSz="914400">
                        <a:lnSpc>
                          <a:spcPct val="100000"/>
                        </a:lnSpc>
                        <a:tabLst>
                          <a:tab pos="-3436920" algn="l"/>
                        </a:tabLst>
                      </a:pPr>
                      <a:r>
                        <a:rPr lang="ru-RU" sz="2200" b="1" strike="noStrike" spc="-1">
                          <a:solidFill>
                            <a:srgbClr val="000000"/>
                          </a:solidFill>
                          <a:latin typeface="Nimbus Roman"/>
                        </a:rPr>
                        <a:t>Содержание подразделов</a:t>
                      </a:r>
                      <a:endParaRPr lang="ru-RU" sz="22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5475960">
                <a:tc>
                  <a:txBody>
                    <a:bodyPr/>
                    <a:lstStyle/>
                    <a:p>
                      <a:endParaRPr lang="ru-RU" sz="2100" b="0" strike="noStrike" spc="-1">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00000"/>
                        </a:lnSpc>
                        <a:tabLst>
                          <a:tab pos="0" algn="l"/>
                        </a:tabLst>
                      </a:pPr>
                      <a:r>
                        <a:rPr lang="ru-RU" sz="2400" b="1" u="sng" strike="noStrike" spc="-1">
                          <a:solidFill>
                            <a:srgbClr val="000000"/>
                          </a:solidFill>
                          <a:uFillTx/>
                          <a:latin typeface="Nimbus Roman"/>
                        </a:rPr>
                        <a:t>Подраздел «Стипендии и меры поддержки обучающихся</a:t>
                      </a:r>
                      <a:r>
                        <a:rPr lang="ru-RU" sz="2400" b="1" u="sng" strike="noStrike" spc="-1">
                          <a:solidFill>
                            <a:srgbClr val="000000"/>
                          </a:solidFill>
                          <a:uFillTx/>
                          <a:latin typeface="Nimbus Roman"/>
                          <a:ea typeface="Tahoma"/>
                        </a:rPr>
                        <a:t>»</a:t>
                      </a:r>
                      <a:endParaRPr lang="ru-RU" sz="2400" b="0" strike="noStrike" spc="-1">
                        <a:solidFill>
                          <a:srgbClr val="000000"/>
                        </a:solidFill>
                        <a:latin typeface="Arial"/>
                      </a:endParaRPr>
                    </a:p>
                    <a:p>
                      <a:pPr algn="just" defTabSz="914400">
                        <a:lnSpc>
                          <a:spcPct val="100000"/>
                        </a:lnSpc>
                        <a:tabLst>
                          <a:tab pos="-3436920" algn="l"/>
                        </a:tabLst>
                      </a:pPr>
                      <a:endParaRPr lang="ru-RU" sz="2400" b="0" strike="noStrike" spc="-1">
                        <a:solidFill>
                          <a:srgbClr val="000000"/>
                        </a:solidFill>
                        <a:latin typeface="Arial"/>
                      </a:endParaRPr>
                    </a:p>
                    <a:p>
                      <a:pPr algn="just" defTabSz="914400">
                        <a:lnSpc>
                          <a:spcPct val="100000"/>
                        </a:lnSpc>
                        <a:tabLst>
                          <a:tab pos="-3436920" algn="l"/>
                        </a:tabLst>
                      </a:pPr>
                      <a:endParaRPr lang="ru-RU" sz="2400" b="0" strike="noStrike" spc="-1">
                        <a:solidFill>
                          <a:srgbClr val="000000"/>
                        </a:solidFill>
                        <a:latin typeface="Arial"/>
                      </a:endParaRPr>
                    </a:p>
                    <a:p>
                      <a:pPr algn="just" defTabSz="914400">
                        <a:lnSpc>
                          <a:spcPct val="100000"/>
                        </a:lnSpc>
                        <a:tabLst>
                          <a:tab pos="-3436920" algn="l"/>
                        </a:tabLst>
                      </a:pPr>
                      <a:endParaRPr lang="ru-RU" sz="2400" b="0" strike="noStrike" spc="-1">
                        <a:solidFill>
                          <a:srgbClr val="000000"/>
                        </a:solidFill>
                        <a:latin typeface="Arial"/>
                      </a:endParaRPr>
                    </a:p>
                    <a:p>
                      <a:pPr algn="just" defTabSz="914400">
                        <a:lnSpc>
                          <a:spcPct val="100000"/>
                        </a:lnSpc>
                        <a:tabLst>
                          <a:tab pos="-3436920" algn="l"/>
                        </a:tabLst>
                      </a:pPr>
                      <a:endParaRPr lang="ru-RU" sz="2400" b="0" strike="noStrike" spc="-1">
                        <a:solidFill>
                          <a:srgbClr val="000000"/>
                        </a:solidFill>
                        <a:latin typeface="Arial"/>
                      </a:endParaRPr>
                    </a:p>
                    <a:p>
                      <a:pPr algn="just" defTabSz="914400">
                        <a:lnSpc>
                          <a:spcPct val="100000"/>
                        </a:lnSpc>
                        <a:tabLst>
                          <a:tab pos="-3436920" algn="l"/>
                        </a:tabLst>
                      </a:pPr>
                      <a:endParaRPr lang="ru-RU" sz="2400" b="0" strike="noStrike" spc="-1">
                        <a:solidFill>
                          <a:srgbClr val="000000"/>
                        </a:solidFill>
                        <a:latin typeface="Arial"/>
                      </a:endParaRPr>
                    </a:p>
                    <a:p>
                      <a:pPr algn="just" defTabSz="914400">
                        <a:lnSpc>
                          <a:spcPct val="100000"/>
                        </a:lnSpc>
                        <a:tabLst>
                          <a:tab pos="-3436920" algn="l"/>
                        </a:tabLst>
                      </a:pPr>
                      <a:endParaRPr lang="ru-RU" sz="2400" b="0" strike="noStrike" spc="-1">
                        <a:solidFill>
                          <a:srgbClr val="000000"/>
                        </a:solidFill>
                        <a:latin typeface="Arial"/>
                      </a:endParaRPr>
                    </a:p>
                    <a:p>
                      <a:pPr algn="just" defTabSz="914400">
                        <a:lnSpc>
                          <a:spcPct val="100000"/>
                        </a:lnSpc>
                        <a:tabLst>
                          <a:tab pos="-3436920" algn="l"/>
                        </a:tabLst>
                      </a:pPr>
                      <a:endParaRPr lang="ru-RU" sz="2400" b="0" strike="noStrike" spc="-1">
                        <a:solidFill>
                          <a:srgbClr val="000000"/>
                        </a:solidFill>
                        <a:latin typeface="Arial"/>
                      </a:endParaRPr>
                    </a:p>
                    <a:p>
                      <a:pPr algn="just" defTabSz="914400">
                        <a:lnSpc>
                          <a:spcPct val="100000"/>
                        </a:lnSpc>
                        <a:tabLst>
                          <a:tab pos="-3436920" algn="l"/>
                        </a:tabLst>
                      </a:pPr>
                      <a:endParaRPr lang="ru-RU" sz="2400" b="0" strike="noStrike" spc="-1">
                        <a:solidFill>
                          <a:srgbClr val="000000"/>
                        </a:solidFill>
                        <a:latin typeface="Arial"/>
                      </a:endParaRPr>
                    </a:p>
                    <a:p>
                      <a:pPr algn="just" defTabSz="914400">
                        <a:lnSpc>
                          <a:spcPct val="100000"/>
                        </a:lnSpc>
                        <a:tabLst>
                          <a:tab pos="-3436920" algn="l"/>
                        </a:tabLst>
                      </a:pPr>
                      <a:endParaRPr lang="ru-RU" sz="2400" b="0" strike="noStrike" spc="-1">
                        <a:solidFill>
                          <a:srgbClr val="000000"/>
                        </a:solidFill>
                        <a:latin typeface="Arial"/>
                      </a:endParaRPr>
                    </a:p>
                    <a:p>
                      <a:pPr algn="just" defTabSz="914400">
                        <a:lnSpc>
                          <a:spcPct val="100000"/>
                        </a:lnSpc>
                        <a:tabLst>
                          <a:tab pos="-3436920" algn="l"/>
                        </a:tabLst>
                      </a:pPr>
                      <a:endParaRPr lang="ru-RU" sz="2400" b="0" strike="noStrike" spc="-1">
                        <a:solidFill>
                          <a:srgbClr val="000000"/>
                        </a:solidFill>
                        <a:latin typeface="Arial"/>
                      </a:endParaRPr>
                    </a:p>
                    <a:p>
                      <a:pPr algn="ctr" defTabSz="914400">
                        <a:lnSpc>
                          <a:spcPct val="100000"/>
                        </a:lnSpc>
                        <a:tabLst>
                          <a:tab pos="0" algn="l"/>
                        </a:tabLst>
                      </a:pPr>
                      <a:r>
                        <a:rPr lang="ru-RU" sz="2400" b="1" u="sng" strike="noStrike" spc="-1">
                          <a:solidFill>
                            <a:srgbClr val="000000"/>
                          </a:solidFill>
                          <a:uFillTx/>
                          <a:latin typeface="Nimbus Roman"/>
                          <a:ea typeface="Tahoma"/>
                        </a:rPr>
                        <a:t>Подраздел «Международное сотрудничество»</a:t>
                      </a:r>
                      <a:endParaRPr lang="ru-RU" sz="2400" b="0" strike="noStrike" spc="-1">
                        <a:solidFill>
                          <a:srgbClr val="000000"/>
                        </a:solidFill>
                        <a:latin typeface="Arial"/>
                      </a:endParaRPr>
                    </a:p>
                    <a:p>
                      <a:pPr algn="just" defTabSz="914400">
                        <a:lnSpc>
                          <a:spcPct val="100000"/>
                        </a:lnSpc>
                        <a:tabLst>
                          <a:tab pos="-3436920" algn="l"/>
                        </a:tabLst>
                      </a:pPr>
                      <a:endParaRPr lang="ru-RU" sz="2400" b="0" strike="noStrike" spc="-1">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400" b="0" strike="noStrike" spc="-1">
                          <a:solidFill>
                            <a:srgbClr val="000000"/>
                          </a:solidFill>
                          <a:latin typeface="Nimbus Roman"/>
                          <a:ea typeface="Tahoma"/>
                        </a:rPr>
                        <a:t>Международное сотрудничество не предусмотрено</a:t>
                      </a:r>
                      <a:endParaRPr lang="ru-RU" sz="2400" b="0" strike="noStrike" spc="-1">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graphicFrame>
        <p:nvGraphicFramePr>
          <p:cNvPr id="162" name="Таблица 161"/>
          <p:cNvGraphicFramePr/>
          <p:nvPr/>
        </p:nvGraphicFramePr>
        <p:xfrm>
          <a:off x="2841840" y="2472840"/>
          <a:ext cx="8375400" cy="3048000"/>
        </p:xfrm>
        <a:graphic>
          <a:graphicData uri="http://schemas.openxmlformats.org/drawingml/2006/table">
            <a:tbl>
              <a:tblPr/>
              <a:tblGrid>
                <a:gridCol w="5963040">
                  <a:extLst>
                    <a:ext uri="{9D8B030D-6E8A-4147-A177-3AD203B41FA5}">
                      <a16:colId xmlns:a16="http://schemas.microsoft.com/office/drawing/2014/main" val="20000"/>
                    </a:ext>
                  </a:extLst>
                </a:gridCol>
                <a:gridCol w="2412360">
                  <a:extLst>
                    <a:ext uri="{9D8B030D-6E8A-4147-A177-3AD203B41FA5}">
                      <a16:colId xmlns:a16="http://schemas.microsoft.com/office/drawing/2014/main" val="20001"/>
                    </a:ext>
                  </a:extLst>
                </a:gridCol>
              </a:tblGrid>
              <a:tr h="630360">
                <a:tc>
                  <a:txBody>
                    <a:bodyPr/>
                    <a:lstStyle/>
                    <a:p>
                      <a:pPr defTabSz="914400">
                        <a:lnSpc>
                          <a:spcPct val="100000"/>
                        </a:lnSpc>
                      </a:pPr>
                      <a:r>
                        <a:rPr lang="ru-RU" sz="2200" b="0" strike="noStrike" spc="-1">
                          <a:solidFill>
                            <a:srgbClr val="000000"/>
                          </a:solidFill>
                          <a:latin typeface="Nimbus Roman"/>
                        </a:rPr>
                        <a:t>Наличие и условия предоставления стипендии</a:t>
                      </a:r>
                      <a:endParaRPr lang="ru-RU" sz="22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defTabSz="914400">
                        <a:lnSpc>
                          <a:spcPct val="100000"/>
                        </a:lnSpc>
                      </a:pPr>
                      <a:r>
                        <a:rPr lang="ru-RU" sz="2200" b="0" strike="noStrike" spc="-1">
                          <a:solidFill>
                            <a:srgbClr val="000000"/>
                          </a:solidFill>
                          <a:latin typeface="Nimbus Roman"/>
                        </a:rPr>
                        <a:t>Не предоставляется </a:t>
                      </a:r>
                      <a:endParaRPr lang="ru-RU" sz="22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0"/>
                  </a:ext>
                </a:extLst>
              </a:tr>
              <a:tr h="346320">
                <a:tc>
                  <a:txBody>
                    <a:bodyPr/>
                    <a:lstStyle/>
                    <a:p>
                      <a:pPr defTabSz="914400">
                        <a:lnSpc>
                          <a:spcPct val="100000"/>
                        </a:lnSpc>
                      </a:pPr>
                      <a:r>
                        <a:rPr lang="ru-RU" sz="2200" b="0" strike="noStrike" spc="-1">
                          <a:solidFill>
                            <a:srgbClr val="000000"/>
                          </a:solidFill>
                          <a:latin typeface="Nimbus Roman"/>
                        </a:rPr>
                        <a:t>Наличие общежития - интерната</a:t>
                      </a:r>
                      <a:endParaRPr lang="ru-RU" sz="22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defTabSz="914400">
                        <a:lnSpc>
                          <a:spcPct val="100000"/>
                        </a:lnSpc>
                      </a:pPr>
                      <a:r>
                        <a:rPr lang="ru-RU" sz="2200" b="0" strike="noStrike" spc="-1">
                          <a:solidFill>
                            <a:srgbClr val="000000"/>
                          </a:solidFill>
                          <a:latin typeface="Nimbus Roman"/>
                        </a:rPr>
                        <a:t>Нет</a:t>
                      </a:r>
                      <a:endParaRPr lang="ru-RU" sz="22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1"/>
                  </a:ext>
                </a:extLst>
              </a:tr>
              <a:tr h="346320">
                <a:tc>
                  <a:txBody>
                    <a:bodyPr/>
                    <a:lstStyle/>
                    <a:p>
                      <a:pPr defTabSz="914400">
                        <a:lnSpc>
                          <a:spcPct val="100000"/>
                        </a:lnSpc>
                      </a:pPr>
                      <a:r>
                        <a:rPr lang="ru-RU" sz="2200" b="0" strike="noStrike" spc="-1">
                          <a:solidFill>
                            <a:srgbClr val="000000"/>
                          </a:solidFill>
                          <a:latin typeface="Nimbus Roman"/>
                        </a:rPr>
                        <a:t>Количество жилых помещений в общежитии — интернате для иногородних обучающихся</a:t>
                      </a:r>
                      <a:endParaRPr lang="ru-RU" sz="22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defTabSz="914400">
                        <a:lnSpc>
                          <a:spcPct val="100000"/>
                        </a:lnSpc>
                      </a:pPr>
                      <a:r>
                        <a:rPr lang="ru-RU" sz="2200" b="0" strike="noStrike" spc="-1">
                          <a:solidFill>
                            <a:srgbClr val="000000"/>
                          </a:solidFill>
                          <a:latin typeface="Nimbus Roman"/>
                        </a:rPr>
                        <a:t>Нет</a:t>
                      </a:r>
                      <a:endParaRPr lang="ru-RU" sz="22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2"/>
                  </a:ext>
                </a:extLst>
              </a:tr>
              <a:tr h="346320">
                <a:tc>
                  <a:txBody>
                    <a:bodyPr/>
                    <a:lstStyle/>
                    <a:p>
                      <a:pPr defTabSz="914400">
                        <a:lnSpc>
                          <a:spcPct val="100000"/>
                        </a:lnSpc>
                      </a:pPr>
                      <a:r>
                        <a:rPr lang="ru-RU" sz="2200" b="0" strike="noStrike" spc="-1">
                          <a:solidFill>
                            <a:srgbClr val="000000"/>
                          </a:solidFill>
                          <a:latin typeface="Nimbus Roman"/>
                        </a:rPr>
                        <a:t>Формирование платы за проживание в общежитии и иных видов материальной поддержки обучающихся</a:t>
                      </a:r>
                      <a:endParaRPr lang="ru-RU" sz="22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a:lstStyle/>
                    <a:p>
                      <a:pPr defTabSz="914400">
                        <a:lnSpc>
                          <a:spcPct val="100000"/>
                        </a:lnSpc>
                      </a:pPr>
                      <a:r>
                        <a:rPr lang="ru-RU" sz="2200" b="0" strike="noStrike" spc="-1">
                          <a:solidFill>
                            <a:srgbClr val="000000"/>
                          </a:solidFill>
                          <a:latin typeface="Nimbus Roman"/>
                        </a:rPr>
                        <a:t>Нет </a:t>
                      </a:r>
                      <a:endParaRPr lang="ru-RU" sz="2200" b="0" strike="noStrike" spc="-1">
                        <a:solidFill>
                          <a:srgbClr val="000000"/>
                        </a:solidFill>
                        <a:latin typeface="Arial"/>
                      </a:endParaRPr>
                    </a:p>
                  </a:txBody>
                  <a:tcP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 name="Прямоугольник 162"/>
          <p:cNvSpPr/>
          <p:nvPr/>
        </p:nvSpPr>
        <p:spPr>
          <a:xfrm>
            <a:off x="1374120" y="10800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Сайт образовательного учреждения</a:t>
            </a:r>
            <a:endParaRPr lang="ru-RU" sz="3200" b="0" strike="noStrike" spc="-1">
              <a:solidFill>
                <a:srgbClr val="000000"/>
              </a:solidFill>
              <a:latin typeface="Arial"/>
            </a:endParaRPr>
          </a:p>
        </p:txBody>
      </p:sp>
      <p:graphicFrame>
        <p:nvGraphicFramePr>
          <p:cNvPr id="164" name="Таблица 163"/>
          <p:cNvGraphicFramePr/>
          <p:nvPr>
            <p:extLst>
              <p:ext uri="{D42A27DB-BD31-4B8C-83A1-F6EECF244321}">
                <p14:modId xmlns:p14="http://schemas.microsoft.com/office/powerpoint/2010/main" val="2792236982"/>
              </p:ext>
            </p:extLst>
          </p:nvPr>
        </p:nvGraphicFramePr>
        <p:xfrm>
          <a:off x="311400" y="843840"/>
          <a:ext cx="12841560" cy="6506640"/>
        </p:xfrm>
        <a:graphic>
          <a:graphicData uri="http://schemas.openxmlformats.org/drawingml/2006/table">
            <a:tbl>
              <a:tblPr/>
              <a:tblGrid>
                <a:gridCol w="1683360">
                  <a:extLst>
                    <a:ext uri="{9D8B030D-6E8A-4147-A177-3AD203B41FA5}">
                      <a16:colId xmlns:a16="http://schemas.microsoft.com/office/drawing/2014/main" val="20000"/>
                    </a:ext>
                  </a:extLst>
                </a:gridCol>
                <a:gridCol w="11158200">
                  <a:extLst>
                    <a:ext uri="{9D8B030D-6E8A-4147-A177-3AD203B41FA5}">
                      <a16:colId xmlns:a16="http://schemas.microsoft.com/office/drawing/2014/main" val="20001"/>
                    </a:ext>
                  </a:extLst>
                </a:gridCol>
              </a:tblGrid>
              <a:tr h="777240">
                <a:tc>
                  <a:txBody>
                    <a:bodyPr/>
                    <a:lstStyle/>
                    <a:p>
                      <a:pPr algn="ctr" defTabSz="914400">
                        <a:lnSpc>
                          <a:spcPct val="100000"/>
                        </a:lnSpc>
                        <a:tabLst>
                          <a:tab pos="-3436920" algn="l"/>
                        </a:tabLst>
                      </a:pPr>
                      <a:r>
                        <a:rPr lang="ru-RU" sz="1600" b="1" strike="noStrike" spc="-1">
                          <a:solidFill>
                            <a:srgbClr val="000000"/>
                          </a:solidFill>
                          <a:latin typeface="Nimbus Roman"/>
                        </a:rPr>
                        <a:t>Нормативно — правовая</a:t>
                      </a:r>
                      <a:endParaRPr lang="ru-RU" sz="1600" b="0" strike="noStrike" spc="-1">
                        <a:solidFill>
                          <a:srgbClr val="000000"/>
                        </a:solidFill>
                        <a:latin typeface="Arial"/>
                      </a:endParaRPr>
                    </a:p>
                    <a:p>
                      <a:pPr algn="ctr" defTabSz="914400">
                        <a:lnSpc>
                          <a:spcPct val="100000"/>
                        </a:lnSpc>
                        <a:tabLst>
                          <a:tab pos="-3436920" algn="l"/>
                        </a:tabLst>
                      </a:pPr>
                      <a:r>
                        <a:rPr lang="ru-RU" sz="1600" b="1" strike="noStrike" spc="-1">
                          <a:solidFill>
                            <a:srgbClr val="000000"/>
                          </a:solidFill>
                          <a:latin typeface="Nimbus Roman"/>
                        </a:rPr>
                        <a:t>база МП РФ</a:t>
                      </a:r>
                      <a:endParaRPr lang="ru-RU" sz="16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just" defTabSz="914400">
                        <a:lnSpc>
                          <a:spcPct val="100000"/>
                        </a:lnSpc>
                        <a:tabLst>
                          <a:tab pos="-3436920" algn="l"/>
                        </a:tabLst>
                      </a:pPr>
                      <a:r>
                        <a:rPr lang="ru-RU" sz="2200" b="1" strike="noStrike" spc="-1">
                          <a:solidFill>
                            <a:srgbClr val="000000"/>
                          </a:solidFill>
                          <a:latin typeface="Nimbus Roman"/>
                        </a:rPr>
                        <a:t>Содержание подразделов</a:t>
                      </a:r>
                      <a:endParaRPr lang="ru-RU" sz="22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5683680">
                <a:tc>
                  <a:txBody>
                    <a:bodyPr/>
                    <a:lstStyle/>
                    <a:p>
                      <a:endParaRPr lang="ru-RU" sz="2100" b="0" strike="noStrike" spc="-1">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ctr" defTabSz="914400">
                        <a:lnSpc>
                          <a:spcPct val="100000"/>
                        </a:lnSpc>
                        <a:tabLst>
                          <a:tab pos="0" algn="l"/>
                        </a:tabLst>
                      </a:pPr>
                      <a:r>
                        <a:rPr lang="ru-RU" sz="2400" b="1" u="sng" strike="noStrike" spc="-1" dirty="0">
                          <a:solidFill>
                            <a:srgbClr val="000000"/>
                          </a:solidFill>
                          <a:uFillTx/>
                          <a:latin typeface="Nimbus Roman"/>
                        </a:rPr>
                        <a:t>Подраздел «Организация питания</a:t>
                      </a:r>
                      <a:r>
                        <a:rPr lang="ru-RU" sz="2400" b="1" u="sng" strike="noStrike" spc="-1" dirty="0">
                          <a:solidFill>
                            <a:srgbClr val="000000"/>
                          </a:solidFill>
                          <a:uFillTx/>
                          <a:latin typeface="Nimbus Roman"/>
                          <a:ea typeface="Tahoma"/>
                        </a:rPr>
                        <a:t>»</a:t>
                      </a:r>
                      <a:endParaRPr lang="ru-RU" sz="2400" b="0" strike="noStrike" spc="-1" dirty="0">
                        <a:solidFill>
                          <a:srgbClr val="000000"/>
                        </a:solidFill>
                        <a:latin typeface="Arial"/>
                      </a:endParaRPr>
                    </a:p>
                    <a:p>
                      <a:pPr algn="just" defTabSz="914400">
                        <a:lnSpc>
                          <a:spcPct val="100000"/>
                        </a:lnSpc>
                        <a:tabLst>
                          <a:tab pos="-3436920" algn="l"/>
                        </a:tabLst>
                      </a:pPr>
                      <a:endParaRPr lang="ru-RU" sz="24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400" b="0" strike="noStrike" spc="-1" dirty="0">
                          <a:solidFill>
                            <a:srgbClr val="000000"/>
                          </a:solidFill>
                          <a:latin typeface="Nimbus Roman"/>
                          <a:ea typeface="Tahoma"/>
                        </a:rPr>
                        <a:t>условия питания и охраны здоровья обучающихся</a:t>
                      </a:r>
                      <a:endParaRPr lang="ru-RU" sz="2400" b="0" strike="noStrike" spc="-1" dirty="0">
                        <a:solidFill>
                          <a:srgbClr val="000000"/>
                        </a:solidFill>
                        <a:latin typeface="Arial"/>
                      </a:endParaRPr>
                    </a:p>
                    <a:p>
                      <a:pPr marL="216000" indent="-216000" algn="just" defTabSz="914400">
                        <a:lnSpc>
                          <a:spcPct val="100000"/>
                        </a:lnSpc>
                        <a:buClr>
                          <a:srgbClr val="000000"/>
                        </a:buClr>
                        <a:buFont typeface="Symbol"/>
                        <a:buChar char=""/>
                        <a:tabLst>
                          <a:tab pos="-3436920" algn="l"/>
                        </a:tabLst>
                      </a:pPr>
                      <a:r>
                        <a:rPr lang="ru-RU" sz="2400" b="0" strike="noStrike" spc="-1" dirty="0">
                          <a:solidFill>
                            <a:srgbClr val="000000"/>
                          </a:solidFill>
                          <a:latin typeface="Nimbus Roman"/>
                          <a:ea typeface="Tahoma"/>
                        </a:rPr>
                        <a:t>у</a:t>
                      </a:r>
                      <a:r>
                        <a:rPr lang="ru-RU" sz="2400" b="0" strike="noStrike" spc="-1" dirty="0" smtClean="0">
                          <a:solidFill>
                            <a:srgbClr val="000000"/>
                          </a:solidFill>
                          <a:latin typeface="Nimbus Roman"/>
                          <a:ea typeface="Tahoma"/>
                        </a:rPr>
                        <a:t>словия </a:t>
                      </a:r>
                      <a:r>
                        <a:rPr lang="ru-RU" sz="2400" b="0" strike="noStrike" spc="-1" dirty="0">
                          <a:solidFill>
                            <a:srgbClr val="000000"/>
                          </a:solidFill>
                          <a:latin typeface="Nimbus Roman"/>
                          <a:ea typeface="Tahoma"/>
                        </a:rPr>
                        <a:t>питания обучающихся по образовательным программам начального общего образования, в том числе:</a:t>
                      </a:r>
                      <a:endParaRPr lang="ru-RU" sz="2400" b="0" strike="noStrike" spc="-1" dirty="0">
                        <a:solidFill>
                          <a:srgbClr val="000000"/>
                        </a:solidFill>
                        <a:latin typeface="Arial"/>
                      </a:endParaRPr>
                    </a:p>
                    <a:p>
                      <a:pPr marL="625475" indent="0" algn="just" defTabSz="914400">
                        <a:lnSpc>
                          <a:spcPct val="100000"/>
                        </a:lnSpc>
                        <a:tabLst>
                          <a:tab pos="0" algn="l"/>
                        </a:tabLst>
                      </a:pPr>
                      <a:r>
                        <a:rPr lang="ru-RU" sz="2400" b="0" strike="noStrike" spc="-1" dirty="0">
                          <a:solidFill>
                            <a:srgbClr val="000000"/>
                          </a:solidFill>
                          <a:latin typeface="Nimbus Roman"/>
                          <a:ea typeface="Tahoma"/>
                        </a:rPr>
                        <a:t>а) меню ежедневного горячего питания</a:t>
                      </a:r>
                      <a:endParaRPr lang="ru-RU" sz="2400" b="0" strike="noStrike" spc="-1" dirty="0">
                        <a:solidFill>
                          <a:srgbClr val="000000"/>
                        </a:solidFill>
                        <a:latin typeface="Arial"/>
                      </a:endParaRPr>
                    </a:p>
                    <a:p>
                      <a:pPr marL="625475" indent="0" algn="just" defTabSz="914400">
                        <a:lnSpc>
                          <a:spcPct val="100000"/>
                        </a:lnSpc>
                        <a:tabLst>
                          <a:tab pos="0" algn="l"/>
                        </a:tabLst>
                      </a:pPr>
                      <a:r>
                        <a:rPr lang="ru-RU" sz="2400" b="0" strike="noStrike" spc="-1" dirty="0">
                          <a:solidFill>
                            <a:srgbClr val="000000"/>
                          </a:solidFill>
                          <a:latin typeface="Nimbus Roman"/>
                          <a:ea typeface="Tahoma"/>
                        </a:rPr>
                        <a:t>б) наличие диетического меню в общеобразовательной организации</a:t>
                      </a:r>
                      <a:endParaRPr lang="ru-RU" sz="2400" b="0" strike="noStrike" spc="-1" dirty="0">
                        <a:solidFill>
                          <a:srgbClr val="000000"/>
                        </a:solidFill>
                        <a:latin typeface="Arial"/>
                      </a:endParaRPr>
                    </a:p>
                    <a:p>
                      <a:pPr marL="625475" indent="0" algn="just" defTabSz="914400">
                        <a:lnSpc>
                          <a:spcPct val="100000"/>
                        </a:lnSpc>
                        <a:tabLst>
                          <a:tab pos="0" algn="l"/>
                        </a:tabLst>
                      </a:pPr>
                      <a:r>
                        <a:rPr lang="ru-RU" sz="2400" b="0" strike="noStrike" spc="-1" dirty="0">
                          <a:solidFill>
                            <a:srgbClr val="000000"/>
                          </a:solidFill>
                          <a:latin typeface="Nimbus Roman"/>
                          <a:ea typeface="Tahoma"/>
                        </a:rPr>
                        <a:t>в) перечень юридических лиц и индивидуальных предпринимателей, оказывающих услуги по организации питания в общеобразовательной организации</a:t>
                      </a:r>
                      <a:endParaRPr lang="ru-RU" sz="2400" b="0" strike="noStrike" spc="-1" dirty="0">
                        <a:solidFill>
                          <a:srgbClr val="000000"/>
                        </a:solidFill>
                        <a:latin typeface="Arial"/>
                      </a:endParaRPr>
                    </a:p>
                    <a:p>
                      <a:pPr marL="625475" indent="0" algn="just" defTabSz="914400">
                        <a:lnSpc>
                          <a:spcPct val="100000"/>
                        </a:lnSpc>
                        <a:tabLst>
                          <a:tab pos="0" algn="l"/>
                        </a:tabLst>
                      </a:pPr>
                      <a:r>
                        <a:rPr lang="ru-RU" sz="2200" b="0" strike="noStrike" spc="-1" dirty="0">
                          <a:solidFill>
                            <a:srgbClr val="000000"/>
                          </a:solidFill>
                          <a:latin typeface="Nimbus Roman"/>
                          <a:ea typeface="Tahoma"/>
                        </a:rPr>
                        <a:t>г) </a:t>
                      </a:r>
                      <a:r>
                        <a:rPr lang="ru-RU" sz="2400" b="0" strike="noStrike" spc="-1" dirty="0">
                          <a:solidFill>
                            <a:srgbClr val="000000"/>
                          </a:solidFill>
                          <a:latin typeface="Nimbus Roman"/>
                          <a:ea typeface="Tahoma"/>
                        </a:rPr>
                        <a:t>перечень юридических лиц и индивидуальных предпринимателей, поставляющих (реализующих) пищевые продукты и продовольственное сырье в общеобразовательную организацию</a:t>
                      </a:r>
                      <a:endParaRPr lang="ru-RU" sz="2400" b="0" strike="noStrike" spc="-1" dirty="0">
                        <a:solidFill>
                          <a:srgbClr val="000000"/>
                        </a:solidFill>
                        <a:latin typeface="Arial"/>
                      </a:endParaRPr>
                    </a:p>
                    <a:p>
                      <a:pPr marL="625475" indent="0" algn="just" defTabSz="914400">
                        <a:lnSpc>
                          <a:spcPct val="100000"/>
                        </a:lnSpc>
                        <a:tabLst>
                          <a:tab pos="0" algn="l"/>
                        </a:tabLst>
                      </a:pPr>
                      <a:r>
                        <a:rPr lang="ru-RU" sz="2400" b="0" strike="noStrike" spc="-1" dirty="0">
                          <a:solidFill>
                            <a:srgbClr val="000000"/>
                          </a:solidFill>
                          <a:latin typeface="Nimbus Roman"/>
                          <a:ea typeface="Tahoma"/>
                        </a:rPr>
                        <a:t>д) форма обратной связи для родителей обучающихся и ответы на вопросы родителей по питанию</a:t>
                      </a:r>
                      <a:endParaRPr lang="ru-RU" sz="24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5" name="Прямоугольник 164"/>
          <p:cNvSpPr/>
          <p:nvPr/>
        </p:nvSpPr>
        <p:spPr>
          <a:xfrm>
            <a:off x="1374120" y="20880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1" strike="noStrike" spc="-1">
                <a:solidFill>
                  <a:srgbClr val="000000"/>
                </a:solidFill>
                <a:latin typeface="Nimbus Roman"/>
              </a:rPr>
              <a:t>Сайт образовательного учреждения</a:t>
            </a:r>
            <a:endParaRPr lang="ru-RU" sz="3200" b="0" strike="noStrike" spc="-1">
              <a:solidFill>
                <a:srgbClr val="000000"/>
              </a:solidFill>
              <a:latin typeface="Arial"/>
            </a:endParaRPr>
          </a:p>
        </p:txBody>
      </p:sp>
      <p:graphicFrame>
        <p:nvGraphicFramePr>
          <p:cNvPr id="166" name="Таблица 165"/>
          <p:cNvGraphicFramePr/>
          <p:nvPr>
            <p:extLst>
              <p:ext uri="{D42A27DB-BD31-4B8C-83A1-F6EECF244321}">
                <p14:modId xmlns:p14="http://schemas.microsoft.com/office/powerpoint/2010/main" val="2356449903"/>
              </p:ext>
            </p:extLst>
          </p:nvPr>
        </p:nvGraphicFramePr>
        <p:xfrm>
          <a:off x="358560" y="1035000"/>
          <a:ext cx="12720960" cy="5852160"/>
        </p:xfrm>
        <a:graphic>
          <a:graphicData uri="http://schemas.openxmlformats.org/drawingml/2006/table">
            <a:tbl>
              <a:tblPr/>
              <a:tblGrid>
                <a:gridCol w="1667520">
                  <a:extLst>
                    <a:ext uri="{9D8B030D-6E8A-4147-A177-3AD203B41FA5}">
                      <a16:colId xmlns:a16="http://schemas.microsoft.com/office/drawing/2014/main" val="20000"/>
                    </a:ext>
                  </a:extLst>
                </a:gridCol>
                <a:gridCol w="11053440">
                  <a:extLst>
                    <a:ext uri="{9D8B030D-6E8A-4147-A177-3AD203B41FA5}">
                      <a16:colId xmlns:a16="http://schemas.microsoft.com/office/drawing/2014/main" val="20001"/>
                    </a:ext>
                  </a:extLst>
                </a:gridCol>
              </a:tblGrid>
              <a:tr h="766080">
                <a:tc>
                  <a:txBody>
                    <a:bodyPr/>
                    <a:lstStyle/>
                    <a:p>
                      <a:pPr algn="ctr" defTabSz="914400">
                        <a:lnSpc>
                          <a:spcPct val="100000"/>
                        </a:lnSpc>
                        <a:tabLst>
                          <a:tab pos="-3436920" algn="l"/>
                        </a:tabLst>
                      </a:pPr>
                      <a:r>
                        <a:rPr lang="ru-RU" sz="1600" b="1" strike="noStrike" spc="-1">
                          <a:solidFill>
                            <a:srgbClr val="000000"/>
                          </a:solidFill>
                          <a:latin typeface="Nimbus Roman"/>
                        </a:rPr>
                        <a:t>Нормативно — правовая</a:t>
                      </a:r>
                      <a:endParaRPr lang="ru-RU" sz="1600" b="0" strike="noStrike" spc="-1">
                        <a:solidFill>
                          <a:srgbClr val="000000"/>
                        </a:solidFill>
                        <a:latin typeface="Arial"/>
                      </a:endParaRPr>
                    </a:p>
                    <a:p>
                      <a:pPr algn="ctr" defTabSz="914400">
                        <a:lnSpc>
                          <a:spcPct val="100000"/>
                        </a:lnSpc>
                        <a:tabLst>
                          <a:tab pos="-3436920" algn="l"/>
                        </a:tabLst>
                      </a:pPr>
                      <a:r>
                        <a:rPr lang="ru-RU" sz="1600" b="1" strike="noStrike" spc="-1">
                          <a:solidFill>
                            <a:srgbClr val="000000"/>
                          </a:solidFill>
                          <a:latin typeface="Nimbus Roman"/>
                        </a:rPr>
                        <a:t>база МП РФ</a:t>
                      </a:r>
                      <a:endParaRPr lang="ru-RU" sz="16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algn="just" defTabSz="914400">
                        <a:lnSpc>
                          <a:spcPct val="100000"/>
                        </a:lnSpc>
                        <a:tabLst>
                          <a:tab pos="-3436920" algn="l"/>
                        </a:tabLst>
                      </a:pPr>
                      <a:r>
                        <a:rPr lang="ru-RU" sz="2200" b="1" strike="noStrike" spc="-1">
                          <a:solidFill>
                            <a:srgbClr val="000000"/>
                          </a:solidFill>
                          <a:latin typeface="Nimbus Roman"/>
                        </a:rPr>
                        <a:t>Содержание подразделов</a:t>
                      </a:r>
                      <a:endParaRPr lang="ru-RU" sz="2200" b="0" strike="noStrike" spc="-1">
                        <a:solidFill>
                          <a:srgbClr val="000000"/>
                        </a:solidFill>
                        <a:latin typeface="Arial"/>
                      </a:endParaRPr>
                    </a:p>
                  </a:txBody>
                  <a:tcPr marL="36000" marR="36000" anchor="ctr">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0"/>
                  </a:ext>
                </a:extLst>
              </a:tr>
              <a:tr h="4991400">
                <a:tc>
                  <a:txBody>
                    <a:bodyPr/>
                    <a:lstStyle/>
                    <a:p>
                      <a:endParaRPr lang="ru-RU" sz="2100" b="0" strike="noStrike" spc="-1">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tc>
                  <a:txBody>
                    <a:bodyPr/>
                    <a:lstStyle/>
                    <a:p>
                      <a:pPr marL="179388" indent="0" algn="ctr" defTabSz="914400">
                        <a:lnSpc>
                          <a:spcPct val="100000"/>
                        </a:lnSpc>
                        <a:tabLst>
                          <a:tab pos="0" algn="l"/>
                        </a:tabLst>
                      </a:pPr>
                      <a:r>
                        <a:rPr lang="ru-RU" sz="2000" b="1" u="sng" strike="noStrike" spc="-1" dirty="0">
                          <a:solidFill>
                            <a:srgbClr val="000000"/>
                          </a:solidFill>
                          <a:uFillTx/>
                          <a:latin typeface="Nimbus Roman"/>
                        </a:rPr>
                        <a:t>Подраздел «Образовательные стандарты и  требования</a:t>
                      </a:r>
                      <a:r>
                        <a:rPr lang="ru-RU" sz="2000" b="1" u="sng" strike="noStrike" spc="-1" dirty="0">
                          <a:solidFill>
                            <a:srgbClr val="000000"/>
                          </a:solidFill>
                          <a:uFillTx/>
                          <a:latin typeface="Nimbus Roman"/>
                          <a:ea typeface="Tahoma"/>
                        </a:rPr>
                        <a:t>»</a:t>
                      </a:r>
                      <a:endParaRPr lang="ru-RU" sz="2000" b="0" strike="noStrike" spc="-1" dirty="0">
                        <a:solidFill>
                          <a:srgbClr val="000000"/>
                        </a:solidFill>
                        <a:latin typeface="Arial"/>
                      </a:endParaRPr>
                    </a:p>
                    <a:p>
                      <a:pPr marL="179388" indent="0" algn="just" defTabSz="914400">
                        <a:lnSpc>
                          <a:spcPct val="100000"/>
                        </a:lnSpc>
                        <a:tabLst>
                          <a:tab pos="-3436920" algn="l"/>
                        </a:tabLst>
                      </a:pPr>
                      <a:endParaRPr lang="ru-RU" sz="2000" b="0" strike="noStrike" spc="-1" dirty="0">
                        <a:solidFill>
                          <a:srgbClr val="000000"/>
                        </a:solidFill>
                        <a:latin typeface="Arial"/>
                      </a:endParaRPr>
                    </a:p>
                    <a:p>
                      <a:pPr marL="179388" indent="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ФГОС НОО, ООО, СОО (указать ссылки)</a:t>
                      </a:r>
                      <a:endParaRPr lang="ru-RU" sz="2000" b="0" strike="noStrike" spc="-1" dirty="0">
                        <a:solidFill>
                          <a:srgbClr val="000000"/>
                        </a:solidFill>
                        <a:latin typeface="Arial"/>
                      </a:endParaRPr>
                    </a:p>
                    <a:p>
                      <a:pPr marL="179388" indent="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ФГОС НОО обучающихся с ОВЗ (указать ссылки)</a:t>
                      </a:r>
                      <a:endParaRPr lang="ru-RU" sz="2000" b="0" strike="noStrike" spc="-1" dirty="0">
                        <a:solidFill>
                          <a:srgbClr val="000000"/>
                        </a:solidFill>
                        <a:latin typeface="Arial"/>
                      </a:endParaRPr>
                    </a:p>
                    <a:p>
                      <a:pPr marL="179388" indent="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ФГОС ООО обучающихся с ОВЗ (указать ссылки)</a:t>
                      </a:r>
                      <a:endParaRPr lang="ru-RU" sz="2000" b="0" strike="noStrike" spc="-1" dirty="0">
                        <a:solidFill>
                          <a:srgbClr val="000000"/>
                        </a:solidFill>
                        <a:latin typeface="Arial"/>
                      </a:endParaRPr>
                    </a:p>
                    <a:p>
                      <a:pPr marL="179388" indent="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ФГОС обучающихся с интеллектуальными нарушениями (указать ссылку)</a:t>
                      </a:r>
                      <a:endParaRPr lang="ru-RU" sz="2000" b="0" strike="noStrike" spc="-1" dirty="0">
                        <a:solidFill>
                          <a:srgbClr val="000000"/>
                        </a:solidFill>
                        <a:latin typeface="Arial"/>
                      </a:endParaRPr>
                    </a:p>
                    <a:p>
                      <a:pPr marL="179388" indent="0" algn="just" defTabSz="914400">
                        <a:lnSpc>
                          <a:spcPct val="100000"/>
                        </a:lnSpc>
                        <a:tabLst>
                          <a:tab pos="-3436920" algn="l"/>
                        </a:tabLst>
                      </a:pPr>
                      <a:endParaRPr lang="ru-RU" sz="2000" b="0" strike="noStrike" spc="-1" dirty="0">
                        <a:solidFill>
                          <a:srgbClr val="000000"/>
                        </a:solidFill>
                        <a:latin typeface="Arial"/>
                      </a:endParaRPr>
                    </a:p>
                    <a:p>
                      <a:pPr marL="179388" indent="0" algn="ctr" defTabSz="914400">
                        <a:lnSpc>
                          <a:spcPct val="100000"/>
                        </a:lnSpc>
                        <a:tabLst>
                          <a:tab pos="0" algn="l"/>
                        </a:tabLst>
                      </a:pPr>
                      <a:r>
                        <a:rPr lang="ru-RU" sz="2000" b="1" strike="noStrike" spc="-1" dirty="0">
                          <a:solidFill>
                            <a:srgbClr val="000000"/>
                          </a:solidFill>
                          <a:latin typeface="Nimbus Roman"/>
                          <a:ea typeface="Tahoma"/>
                        </a:rPr>
                        <a:t>РЕКОМЕНДАЦИИ!</a:t>
                      </a:r>
                      <a:endParaRPr lang="ru-RU" sz="2000" b="0" strike="noStrike" spc="-1" dirty="0">
                        <a:solidFill>
                          <a:srgbClr val="000000"/>
                        </a:solidFill>
                        <a:latin typeface="Arial"/>
                      </a:endParaRPr>
                    </a:p>
                    <a:p>
                      <a:pPr marL="179388" indent="0" algn="just" defTabSz="914400">
                        <a:lnSpc>
                          <a:spcPct val="100000"/>
                        </a:lnSpc>
                        <a:tabLst>
                          <a:tab pos="0" algn="l"/>
                        </a:tabLst>
                      </a:pPr>
                      <a:r>
                        <a:rPr lang="ru-RU" sz="2000" b="1" strike="noStrike" spc="-1" dirty="0">
                          <a:solidFill>
                            <a:srgbClr val="000000"/>
                          </a:solidFill>
                          <a:latin typeface="Nimbus Roman"/>
                          <a:ea typeface="Tahoma"/>
                        </a:rPr>
                        <a:t>Дополнительные разделы: (разместить с левой стороны сайта)</a:t>
                      </a:r>
                      <a:endParaRPr lang="ru-RU" sz="2000" b="0" strike="noStrike" spc="-1" dirty="0">
                        <a:solidFill>
                          <a:srgbClr val="000000"/>
                        </a:solidFill>
                        <a:latin typeface="Arial"/>
                      </a:endParaRPr>
                    </a:p>
                    <a:p>
                      <a:pPr marL="179388" indent="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ГИА</a:t>
                      </a:r>
                      <a:endParaRPr lang="ru-RU" sz="2000" b="0" strike="noStrike" spc="-1" dirty="0">
                        <a:solidFill>
                          <a:srgbClr val="000000"/>
                        </a:solidFill>
                        <a:latin typeface="Arial"/>
                      </a:endParaRPr>
                    </a:p>
                    <a:p>
                      <a:pPr marL="179388" indent="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прием в школу</a:t>
                      </a:r>
                      <a:endParaRPr lang="ru-RU" sz="2000" b="0" strike="noStrike" spc="-1" dirty="0">
                        <a:solidFill>
                          <a:srgbClr val="000000"/>
                        </a:solidFill>
                        <a:latin typeface="Arial"/>
                      </a:endParaRPr>
                    </a:p>
                    <a:p>
                      <a:pPr marL="179388" indent="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воспитательная работа</a:t>
                      </a:r>
                      <a:endParaRPr lang="ru-RU" sz="2000" b="0" strike="noStrike" spc="-1" dirty="0">
                        <a:solidFill>
                          <a:srgbClr val="000000"/>
                        </a:solidFill>
                        <a:latin typeface="Arial"/>
                      </a:endParaRPr>
                    </a:p>
                    <a:p>
                      <a:pPr marL="179388" indent="0" algn="just" defTabSz="914400">
                        <a:lnSpc>
                          <a:spcPct val="100000"/>
                        </a:lnSpc>
                        <a:buClr>
                          <a:srgbClr val="000000"/>
                        </a:buClr>
                        <a:buFont typeface="Symbol"/>
                        <a:buChar char=""/>
                        <a:tabLst>
                          <a:tab pos="-3436920" algn="l"/>
                        </a:tabLst>
                      </a:pPr>
                      <a:r>
                        <a:rPr lang="ru-RU" sz="2000" b="0" strike="noStrike" spc="-1" dirty="0">
                          <a:solidFill>
                            <a:srgbClr val="000000"/>
                          </a:solidFill>
                          <a:latin typeface="Nimbus Roman"/>
                          <a:ea typeface="Tahoma"/>
                        </a:rPr>
                        <a:t>олимпиады, конкурсы, гранты и т. д.</a:t>
                      </a:r>
                      <a:endParaRPr lang="ru-RU" sz="2000" b="0" strike="noStrike" spc="-1" dirty="0">
                        <a:solidFill>
                          <a:srgbClr val="000000"/>
                        </a:solidFill>
                        <a:latin typeface="Arial"/>
                      </a:endParaRPr>
                    </a:p>
                    <a:p>
                      <a:pPr algn="just" defTabSz="914400">
                        <a:lnSpc>
                          <a:spcPct val="100000"/>
                        </a:lnSpc>
                        <a:tabLst>
                          <a:tab pos="-3436920" algn="l"/>
                        </a:tabLst>
                      </a:pPr>
                      <a:endParaRPr lang="ru-RU" sz="2000" b="0" strike="noStrike" spc="-1" dirty="0">
                        <a:solidFill>
                          <a:srgbClr val="000000"/>
                        </a:solidFill>
                        <a:latin typeface="Arial"/>
                      </a:endParaRPr>
                    </a:p>
                    <a:p>
                      <a:pPr algn="ctr" defTabSz="914400">
                        <a:lnSpc>
                          <a:spcPct val="100000"/>
                        </a:lnSpc>
                        <a:tabLst>
                          <a:tab pos="0" algn="l"/>
                        </a:tabLst>
                      </a:pPr>
                      <a:r>
                        <a:rPr lang="ru-RU" sz="2000" b="0" strike="noStrike" spc="-1" dirty="0">
                          <a:solidFill>
                            <a:srgbClr val="000000"/>
                          </a:solidFill>
                          <a:latin typeface="Nimbus Roman"/>
                          <a:ea typeface="Tahoma"/>
                        </a:rPr>
                        <a:t>В данных разделах </a:t>
                      </a:r>
                      <a:r>
                        <a:rPr lang="ru-RU" sz="2000" b="1" u="sng" strike="noStrike" spc="-1" dirty="0">
                          <a:solidFill>
                            <a:srgbClr val="000000"/>
                          </a:solidFill>
                          <a:uFillTx/>
                          <a:latin typeface="Nimbus Roman"/>
                          <a:ea typeface="Tahoma"/>
                        </a:rPr>
                        <a:t>документы и материалы должны быть актуальными</a:t>
                      </a:r>
                      <a:endParaRPr lang="ru-RU" sz="2000" b="0" strike="noStrike" spc="-1" dirty="0">
                        <a:solidFill>
                          <a:srgbClr val="000000"/>
                        </a:solidFill>
                        <a:latin typeface="Arial"/>
                      </a:endParaRPr>
                    </a:p>
                    <a:p>
                      <a:pPr algn="just" defTabSz="914400">
                        <a:lnSpc>
                          <a:spcPct val="100000"/>
                        </a:lnSpc>
                        <a:tabLst>
                          <a:tab pos="-3436920" algn="l"/>
                        </a:tabLst>
                      </a:pPr>
                      <a:endParaRPr lang="ru-RU" sz="2400" b="0" strike="noStrike" spc="-1" dirty="0">
                        <a:solidFill>
                          <a:srgbClr val="000000"/>
                        </a:solidFill>
                        <a:latin typeface="Arial"/>
                      </a:endParaRPr>
                    </a:p>
                  </a:txBody>
                  <a:tcPr marL="36000" marR="36000">
                    <a:lnL w="10800">
                      <a:solidFill>
                        <a:srgbClr val="000000"/>
                      </a:solidFill>
                      <a:prstDash val="solid"/>
                    </a:lnL>
                    <a:lnR w="10800">
                      <a:solidFill>
                        <a:srgbClr val="000000"/>
                      </a:solidFill>
                      <a:prstDash val="solid"/>
                    </a:lnR>
                    <a:lnT w="10800">
                      <a:solidFill>
                        <a:srgbClr val="000000"/>
                      </a:solidFill>
                      <a:prstDash val="solid"/>
                    </a:lnT>
                    <a:lnB w="1080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7" name="Прямоугольник 166"/>
          <p:cNvSpPr/>
          <p:nvPr/>
        </p:nvSpPr>
        <p:spPr>
          <a:xfrm>
            <a:off x="0" y="40791"/>
            <a:ext cx="1343916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1" strike="noStrike" spc="-1" dirty="0">
                <a:solidFill>
                  <a:srgbClr val="000000"/>
                </a:solidFill>
                <a:latin typeface="Nimbus Roman"/>
              </a:rPr>
              <a:t>Требования к формату предоставления информации на сайте ОУ</a:t>
            </a:r>
            <a:endParaRPr lang="ru-RU" sz="2400" b="0" strike="noStrike" spc="-1" dirty="0">
              <a:solidFill>
                <a:srgbClr val="000000"/>
              </a:solidFill>
              <a:latin typeface="Arial"/>
            </a:endParaRPr>
          </a:p>
          <a:p>
            <a:pPr algn="ctr" defTabSz="914400">
              <a:lnSpc>
                <a:spcPct val="100000"/>
              </a:lnSpc>
            </a:pPr>
            <a:r>
              <a:rPr lang="ru-RU" sz="2400" b="1" strike="noStrike" spc="-1" dirty="0">
                <a:solidFill>
                  <a:srgbClr val="000000"/>
                </a:solidFill>
                <a:latin typeface="Nimbus Roman"/>
              </a:rPr>
              <a:t>(Приказ </a:t>
            </a:r>
            <a:r>
              <a:rPr lang="ru-RU" sz="2400" b="1" strike="noStrike" spc="-1" dirty="0" err="1">
                <a:solidFill>
                  <a:srgbClr val="000000"/>
                </a:solidFill>
                <a:latin typeface="Nimbus Roman"/>
              </a:rPr>
              <a:t>Рособрнадзора</a:t>
            </a:r>
            <a:r>
              <a:rPr lang="ru-RU" sz="2400" b="1" strike="noStrike" spc="-1" dirty="0">
                <a:solidFill>
                  <a:srgbClr val="000000"/>
                </a:solidFill>
                <a:latin typeface="Nimbus Roman"/>
              </a:rPr>
              <a:t> от 04.08.2023 №1493 «Об утверждении требований к структуре официального сайта образовательной организации в информационно телекоммуникационной сети «Интернет» и формату представления информации»)</a:t>
            </a:r>
            <a:endParaRPr lang="ru-RU" sz="2400" b="0" strike="noStrike" spc="-1" dirty="0">
              <a:solidFill>
                <a:srgbClr val="000000"/>
              </a:solidFill>
              <a:latin typeface="Arial"/>
            </a:endParaRPr>
          </a:p>
        </p:txBody>
      </p:sp>
      <p:sp>
        <p:nvSpPr>
          <p:cNvPr id="168" name="Прямоугольник 167"/>
          <p:cNvSpPr/>
          <p:nvPr/>
        </p:nvSpPr>
        <p:spPr>
          <a:xfrm>
            <a:off x="408960" y="1632555"/>
            <a:ext cx="1261980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gn="just" defTabSz="914400">
              <a:lnSpc>
                <a:spcPct val="100000"/>
              </a:lnSpc>
              <a:buClr>
                <a:srgbClr val="000000"/>
              </a:buClr>
              <a:buFont typeface="Symbol"/>
              <a:buChar char=""/>
            </a:pPr>
            <a:r>
              <a:rPr lang="ru-RU" sz="1800" b="0" strike="noStrike" spc="-1" dirty="0">
                <a:solidFill>
                  <a:srgbClr val="000000"/>
                </a:solidFill>
                <a:latin typeface="Nimbus Roman"/>
              </a:rPr>
              <a:t>Информация на Сайте размещается в текстовом, гипертекстовом, графическом форматах, а также в форматах </a:t>
            </a:r>
            <a:r>
              <a:rPr lang="ru-RU" sz="1800" b="0" strike="noStrike" spc="-1" dirty="0" err="1">
                <a:solidFill>
                  <a:srgbClr val="000000"/>
                </a:solidFill>
                <a:latin typeface="Nimbus Roman"/>
              </a:rPr>
              <a:t>инфографики</a:t>
            </a:r>
            <a:r>
              <a:rPr lang="ru-RU" sz="1800" b="0" strike="noStrike" spc="-1" dirty="0">
                <a:solidFill>
                  <a:srgbClr val="000000"/>
                </a:solidFill>
                <a:latin typeface="Nimbus Roman"/>
              </a:rPr>
              <a:t>, мультимедиа, электронного документа, открытых данных и базы данных.</a:t>
            </a:r>
            <a:endParaRPr lang="ru-RU" sz="1800" b="0" strike="noStrike" spc="-1" dirty="0">
              <a:solidFill>
                <a:srgbClr val="000000"/>
              </a:solidFill>
              <a:latin typeface="Arial"/>
            </a:endParaRPr>
          </a:p>
          <a:p>
            <a:pPr marL="216000" indent="-216000" algn="just" defTabSz="914400">
              <a:lnSpc>
                <a:spcPct val="100000"/>
              </a:lnSpc>
              <a:buClr>
                <a:srgbClr val="000000"/>
              </a:buClr>
              <a:buFont typeface="Symbol"/>
              <a:buChar char=""/>
            </a:pPr>
            <a:r>
              <a:rPr lang="ru-RU" sz="1800" b="0" strike="noStrike" spc="-1" dirty="0">
                <a:solidFill>
                  <a:srgbClr val="000000"/>
                </a:solidFill>
                <a:latin typeface="Nimbus Roman"/>
              </a:rPr>
              <a:t>Информация в виде текста размещается на Сайте в формате, обеспечивающем возможность поиска и копирования фрагментов текста средствами браузера.</a:t>
            </a:r>
            <a:endParaRPr lang="ru-RU" sz="1800" b="0" strike="noStrike" spc="-1" dirty="0">
              <a:solidFill>
                <a:srgbClr val="000000"/>
              </a:solidFill>
              <a:latin typeface="Arial"/>
            </a:endParaRPr>
          </a:p>
          <a:p>
            <a:pPr marL="216000" indent="-216000" algn="just" defTabSz="914400">
              <a:lnSpc>
                <a:spcPct val="100000"/>
              </a:lnSpc>
              <a:buClr>
                <a:srgbClr val="000000"/>
              </a:buClr>
              <a:buFont typeface="Symbol"/>
              <a:buChar char=""/>
            </a:pPr>
            <a:r>
              <a:rPr lang="ru-RU" sz="1800" b="0" strike="noStrike" spc="-1" dirty="0">
                <a:solidFill>
                  <a:srgbClr val="000000"/>
                </a:solidFill>
                <a:latin typeface="Nimbus Roman"/>
              </a:rPr>
              <a:t>Текстовые и табличные материалы дополнительно к гипертекстовому формату размещаются на Сайте в виде файлов в формате, обеспечивающем возможность их сохранения на технических средствах пользователей (скачивание) и допускающем после сохранения возможность поиска и копирования произвольного фрагмента текста средствами соответствующей программы для просмотра.</a:t>
            </a:r>
            <a:endParaRPr lang="ru-RU" sz="1800" b="0" strike="noStrike" spc="-1" dirty="0">
              <a:solidFill>
                <a:srgbClr val="000000"/>
              </a:solidFill>
              <a:latin typeface="Arial"/>
            </a:endParaRPr>
          </a:p>
          <a:p>
            <a:pPr marL="216000" indent="-216000" algn="just" defTabSz="914400">
              <a:lnSpc>
                <a:spcPct val="100000"/>
              </a:lnSpc>
              <a:buClr>
                <a:srgbClr val="000000"/>
              </a:buClr>
              <a:buFont typeface="Symbol"/>
              <a:buChar char=""/>
            </a:pPr>
            <a:r>
              <a:rPr lang="ru-RU" sz="1800" b="0" strike="noStrike" spc="-1" dirty="0">
                <a:solidFill>
                  <a:srgbClr val="000000"/>
                </a:solidFill>
                <a:latin typeface="Nimbus Roman"/>
              </a:rPr>
              <a:t>Посредством применения форматов предоставления информации, размещенной на Сайте, пользователю должны быть обеспечены:</a:t>
            </a:r>
            <a:endParaRPr lang="ru-RU" sz="1800" b="0" strike="noStrike" spc="-1" dirty="0">
              <a:solidFill>
                <a:srgbClr val="000000"/>
              </a:solidFill>
              <a:latin typeface="Arial"/>
            </a:endParaRPr>
          </a:p>
          <a:p>
            <a:pPr algn="just" defTabSz="914400">
              <a:lnSpc>
                <a:spcPct val="100000"/>
              </a:lnSpc>
              <a:tabLst>
                <a:tab pos="0" algn="l"/>
              </a:tabLst>
            </a:pPr>
            <a:r>
              <a:rPr lang="ru-RU" sz="1800" b="0" strike="noStrike" spc="-1" dirty="0">
                <a:solidFill>
                  <a:srgbClr val="000000"/>
                </a:solidFill>
                <a:latin typeface="Nimbus Roman"/>
              </a:rPr>
              <a:t>а) свободный доступ к информации на основе общедоступного программного обеспечения. Доступ к информации не может быть обусловлен требованием применения пользователями определенных веб-обозревателей или установки иных технических средств программного обеспечения, предоставляющих доступ к указанной информации;</a:t>
            </a:r>
            <a:endParaRPr lang="ru-RU" sz="1800" b="0" strike="noStrike" spc="-1" dirty="0">
              <a:solidFill>
                <a:srgbClr val="000000"/>
              </a:solidFill>
              <a:latin typeface="Arial"/>
            </a:endParaRPr>
          </a:p>
          <a:p>
            <a:pPr algn="just" defTabSz="914400">
              <a:lnSpc>
                <a:spcPct val="100000"/>
              </a:lnSpc>
              <a:tabLst>
                <a:tab pos="0" algn="l"/>
              </a:tabLst>
            </a:pPr>
            <a:r>
              <a:rPr lang="ru-RU" sz="1800" b="0" strike="noStrike" spc="-1" dirty="0">
                <a:solidFill>
                  <a:srgbClr val="000000"/>
                </a:solidFill>
                <a:latin typeface="Nimbus Roman"/>
              </a:rPr>
              <a:t>б) возможность навигации, поиска и использования текстовой информации при выключенной функции отображения графических элементов страниц в веб-обозревателе;</a:t>
            </a:r>
            <a:endParaRPr lang="ru-RU" sz="1800" b="0" strike="noStrike" spc="-1" dirty="0">
              <a:solidFill>
                <a:srgbClr val="000000"/>
              </a:solidFill>
              <a:latin typeface="Arial"/>
            </a:endParaRPr>
          </a:p>
          <a:p>
            <a:pPr algn="just" defTabSz="914400">
              <a:lnSpc>
                <a:spcPct val="100000"/>
              </a:lnSpc>
              <a:tabLst>
                <a:tab pos="0" algn="l"/>
              </a:tabLst>
            </a:pPr>
            <a:r>
              <a:rPr lang="ru-RU" sz="1800" b="0" strike="noStrike" spc="-1" dirty="0">
                <a:solidFill>
                  <a:srgbClr val="000000"/>
                </a:solidFill>
                <a:latin typeface="Nimbus Roman"/>
              </a:rPr>
              <a:t>в) возможность прочтения отсканированного текста в электронной копии документа, изготовленного на бумажном носителе</a:t>
            </a:r>
            <a:endParaRPr lang="ru-RU" sz="1800" b="0" strike="noStrike" spc="-1" dirty="0">
              <a:solidFill>
                <a:srgbClr val="000000"/>
              </a:solidFill>
              <a:latin typeface="Arial"/>
            </a:endParaRPr>
          </a:p>
          <a:p>
            <a:pPr algn="just" defTabSz="914400">
              <a:lnSpc>
                <a:spcPct val="100000"/>
              </a:lnSpc>
              <a:tabLst>
                <a:tab pos="0" algn="l"/>
              </a:tabLst>
            </a:pPr>
            <a:r>
              <a:rPr lang="ru-RU" sz="1800" b="0" strike="noStrike" spc="-1" dirty="0">
                <a:solidFill>
                  <a:srgbClr val="000000"/>
                </a:solidFill>
                <a:latin typeface="Nimbus Roman"/>
              </a:rPr>
              <a:t>	</a:t>
            </a:r>
            <a:r>
              <a:rPr lang="ru-RU" sz="1800" b="1" u="sng" strike="noStrike" spc="-1" dirty="0">
                <a:solidFill>
                  <a:srgbClr val="000000"/>
                </a:solidFill>
                <a:uFillTx/>
                <a:latin typeface="Nimbus Roman"/>
              </a:rPr>
              <a:t>Все страницы официального Сайта</a:t>
            </a:r>
            <a:r>
              <a:rPr lang="ru-RU" sz="1800" b="0" strike="noStrike" spc="-1" dirty="0">
                <a:solidFill>
                  <a:srgbClr val="000000"/>
                </a:solidFill>
                <a:latin typeface="Nimbus Roman"/>
              </a:rPr>
              <a:t>, содержащие сведения, должны содержать </a:t>
            </a:r>
            <a:r>
              <a:rPr lang="ru-RU" sz="1800" b="0" strike="noStrike" spc="-1" dirty="0" err="1">
                <a:solidFill>
                  <a:srgbClr val="000000"/>
                </a:solidFill>
                <a:latin typeface="Nimbus Roman"/>
              </a:rPr>
              <a:t>html</a:t>
            </a:r>
            <a:r>
              <a:rPr lang="ru-RU" sz="1800" b="0" strike="noStrike" spc="-1" dirty="0">
                <a:solidFill>
                  <a:srgbClr val="000000"/>
                </a:solidFill>
                <a:latin typeface="Nimbus Roman"/>
              </a:rPr>
              <a:t>-разметку, определяющую наличие соответствующей информации, подлежащей размещению на Сайте. Данные, размеченные указанной </a:t>
            </a:r>
            <a:r>
              <a:rPr lang="ru-RU" sz="1800" b="0" strike="noStrike" spc="-1" dirty="0" err="1">
                <a:solidFill>
                  <a:srgbClr val="000000"/>
                </a:solidFill>
                <a:latin typeface="Nimbus Roman"/>
              </a:rPr>
              <a:t>html</a:t>
            </a:r>
            <a:r>
              <a:rPr lang="ru-RU" sz="1800" b="0" strike="noStrike" spc="-1" dirty="0">
                <a:solidFill>
                  <a:srgbClr val="000000"/>
                </a:solidFill>
                <a:latin typeface="Nimbus Roman"/>
              </a:rPr>
              <a:t>-разметкой, должны быть доступны для просмотра посетителями Сайта во всех подразделах раздела.</a:t>
            </a:r>
            <a:endParaRPr lang="ru-RU" sz="1800" b="0" strike="noStrike" spc="-1" dirty="0">
              <a:solidFill>
                <a:srgbClr val="000000"/>
              </a:solidFill>
              <a:latin typeface="Arial"/>
            </a:endParaRPr>
          </a:p>
          <a:p>
            <a:pPr algn="just" defTabSz="914400">
              <a:lnSpc>
                <a:spcPct val="100000"/>
              </a:lnSpc>
              <a:tabLst>
                <a:tab pos="0" algn="l"/>
              </a:tabLst>
            </a:pPr>
            <a:endParaRPr lang="ru-RU"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9" name="Прямоугольник 168"/>
          <p:cNvSpPr/>
          <p:nvPr/>
        </p:nvSpPr>
        <p:spPr>
          <a:xfrm>
            <a:off x="1374120" y="-1980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1" strike="noStrike" spc="-1" dirty="0">
                <a:solidFill>
                  <a:srgbClr val="000000"/>
                </a:solidFill>
                <a:latin typeface="Nimbus Roman"/>
              </a:rPr>
              <a:t>Примерный список документации администрации ОУ по организации </a:t>
            </a:r>
            <a:r>
              <a:rPr lang="ru-RU" sz="2400" b="1" strike="noStrike" spc="-1" dirty="0" smtClean="0">
                <a:solidFill>
                  <a:srgbClr val="000000"/>
                </a:solidFill>
                <a:latin typeface="Nimbus Roman"/>
              </a:rPr>
              <a:t>образовательной </a:t>
            </a:r>
            <a:r>
              <a:rPr lang="ru-RU" sz="2400" b="1" strike="noStrike" spc="-1" dirty="0">
                <a:solidFill>
                  <a:srgbClr val="000000"/>
                </a:solidFill>
                <a:latin typeface="Nimbus Roman"/>
              </a:rPr>
              <a:t>деятельности</a:t>
            </a:r>
            <a:endParaRPr lang="ru-RU" sz="2400" b="0" strike="noStrike" spc="-1" dirty="0">
              <a:solidFill>
                <a:srgbClr val="000000"/>
              </a:solidFill>
              <a:latin typeface="Arial"/>
            </a:endParaRPr>
          </a:p>
        </p:txBody>
      </p:sp>
      <p:sp>
        <p:nvSpPr>
          <p:cNvPr id="170" name="Прямоугольник 169"/>
          <p:cNvSpPr/>
          <p:nvPr/>
        </p:nvSpPr>
        <p:spPr>
          <a:xfrm>
            <a:off x="720000" y="757800"/>
            <a:ext cx="1197504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342900" indent="-342900" defTabSz="914400">
              <a:lnSpc>
                <a:spcPct val="100000"/>
              </a:lnSpc>
              <a:buClr>
                <a:srgbClr val="000000"/>
              </a:buClr>
              <a:buFont typeface="Arial" panose="020B0604020202020204" pitchFamily="34" charset="0"/>
              <a:buChar char="•"/>
            </a:pPr>
            <a:r>
              <a:rPr lang="ru-RU" sz="2000" b="1" u="sng" strike="noStrike" spc="-1" dirty="0">
                <a:solidFill>
                  <a:srgbClr val="000000"/>
                </a:solidFill>
                <a:uFillTx/>
                <a:latin typeface="Nimbus Roman"/>
              </a:rPr>
              <a:t>Кадры:</a:t>
            </a:r>
            <a:endParaRPr lang="ru-RU" sz="2000" b="0" strike="noStrike" spc="-1" dirty="0">
              <a:solidFill>
                <a:srgbClr val="000000"/>
              </a:solidFill>
              <a:latin typeface="Arial"/>
            </a:endParaRPr>
          </a:p>
          <a:p>
            <a:pPr marL="804863" indent="-215900" algn="just" defTabSz="914400">
              <a:lnSpc>
                <a:spcPct val="100000"/>
              </a:lnSpc>
              <a:buClr>
                <a:srgbClr val="000000"/>
              </a:buClr>
              <a:buFont typeface="OpenSymbol"/>
              <a:buAutoNum type="arabicPeriod"/>
            </a:pPr>
            <a:r>
              <a:rPr lang="ru-RU" sz="2000" b="0" strike="noStrike" spc="-1" dirty="0">
                <a:solidFill>
                  <a:srgbClr val="000000"/>
                </a:solidFill>
                <a:latin typeface="Nimbus Roman"/>
              </a:rPr>
              <a:t>Книга приказов по кадрам</a:t>
            </a:r>
            <a:endParaRPr lang="ru-RU" sz="2000" b="0" strike="noStrike" spc="-1" dirty="0">
              <a:solidFill>
                <a:srgbClr val="000000"/>
              </a:solidFill>
              <a:latin typeface="Arial"/>
            </a:endParaRPr>
          </a:p>
          <a:p>
            <a:pPr marL="804863" indent="-215900" algn="just" defTabSz="914400">
              <a:lnSpc>
                <a:spcPct val="100000"/>
              </a:lnSpc>
              <a:buClr>
                <a:srgbClr val="000000"/>
              </a:buClr>
              <a:buFont typeface="OpenSymbol"/>
              <a:buAutoNum type="arabicPeriod"/>
            </a:pPr>
            <a:r>
              <a:rPr lang="ru-RU" sz="2000" b="0" strike="noStrike" spc="-1" dirty="0">
                <a:solidFill>
                  <a:srgbClr val="000000"/>
                </a:solidFill>
                <a:latin typeface="Nimbus Roman"/>
              </a:rPr>
              <a:t>Личные дела педагогов и сотрудников</a:t>
            </a:r>
            <a:endParaRPr lang="ru-RU" sz="2000" b="0" strike="noStrike" spc="-1" dirty="0">
              <a:solidFill>
                <a:srgbClr val="000000"/>
              </a:solidFill>
              <a:latin typeface="Arial"/>
            </a:endParaRPr>
          </a:p>
          <a:p>
            <a:pPr marL="804863" indent="-215900" algn="just" defTabSz="914400">
              <a:lnSpc>
                <a:spcPct val="100000"/>
              </a:lnSpc>
              <a:buClr>
                <a:srgbClr val="000000"/>
              </a:buClr>
              <a:buFont typeface="OpenSymbol"/>
              <a:buAutoNum type="arabicPeriod"/>
            </a:pPr>
            <a:r>
              <a:rPr lang="ru-RU" sz="2000" b="0" strike="noStrike" spc="-1" dirty="0">
                <a:solidFill>
                  <a:srgbClr val="000000"/>
                </a:solidFill>
                <a:latin typeface="Nimbus Roman"/>
              </a:rPr>
              <a:t>Книга учета личного состава работников</a:t>
            </a:r>
            <a:endParaRPr lang="ru-RU" sz="2000" b="0" strike="noStrike" spc="-1" dirty="0">
              <a:solidFill>
                <a:srgbClr val="000000"/>
              </a:solidFill>
              <a:latin typeface="Arial"/>
            </a:endParaRPr>
          </a:p>
          <a:p>
            <a:pPr algn="ctr" defTabSz="914400">
              <a:lnSpc>
                <a:spcPct val="100000"/>
              </a:lnSpc>
              <a:buClr>
                <a:srgbClr val="000000"/>
              </a:buClr>
            </a:pPr>
            <a:endParaRPr lang="ru-RU" spc="-1" dirty="0">
              <a:solidFill>
                <a:srgbClr val="000000"/>
              </a:solidFill>
              <a:latin typeface="Arial"/>
            </a:endParaRPr>
          </a:p>
          <a:p>
            <a:pPr marL="342900" indent="-342900" defTabSz="914400">
              <a:lnSpc>
                <a:spcPct val="100000"/>
              </a:lnSpc>
              <a:buClr>
                <a:srgbClr val="000000"/>
              </a:buClr>
              <a:buFont typeface="Arial" panose="020B0604020202020204" pitchFamily="34" charset="0"/>
              <a:buChar char="•"/>
            </a:pPr>
            <a:r>
              <a:rPr lang="ru-RU" sz="2000" b="1" u="sng" strike="noStrike" spc="-1" dirty="0" smtClean="0">
                <a:solidFill>
                  <a:srgbClr val="000000"/>
                </a:solidFill>
                <a:uFillTx/>
                <a:latin typeface="Nimbus Roman"/>
              </a:rPr>
              <a:t>Организационная </a:t>
            </a:r>
            <a:r>
              <a:rPr lang="ru-RU" sz="2000" b="1" u="sng" strike="noStrike" spc="-1" dirty="0">
                <a:solidFill>
                  <a:srgbClr val="000000"/>
                </a:solidFill>
                <a:uFillTx/>
                <a:latin typeface="Nimbus Roman"/>
              </a:rPr>
              <a:t>деятельность:</a:t>
            </a:r>
            <a:endParaRPr lang="ru-RU" sz="2000" b="0" strike="noStrike" spc="-1" dirty="0">
              <a:solidFill>
                <a:srgbClr val="000000"/>
              </a:solidFill>
              <a:latin typeface="Arial"/>
            </a:endParaRPr>
          </a:p>
          <a:p>
            <a:pPr marL="804863" indent="-215900" algn="just" defTabSz="914400">
              <a:lnSpc>
                <a:spcPct val="100000"/>
              </a:lnSpc>
              <a:buClr>
                <a:srgbClr val="000000"/>
              </a:buClr>
              <a:buFont typeface="OpenSymbol"/>
              <a:buAutoNum type="arabicPeriod"/>
            </a:pPr>
            <a:r>
              <a:rPr lang="ru-RU" sz="2000" b="0" strike="noStrike" spc="-1" dirty="0">
                <a:solidFill>
                  <a:srgbClr val="000000"/>
                </a:solidFill>
                <a:latin typeface="Nimbus Roman"/>
              </a:rPr>
              <a:t>Книга приказов по основной деятельности </a:t>
            </a:r>
            <a:endParaRPr lang="ru-RU" sz="2000" b="0" strike="noStrike" spc="-1" dirty="0">
              <a:solidFill>
                <a:srgbClr val="000000"/>
              </a:solidFill>
              <a:latin typeface="Arial"/>
            </a:endParaRPr>
          </a:p>
          <a:p>
            <a:pPr marL="804863" indent="-215900" algn="just" defTabSz="914400">
              <a:lnSpc>
                <a:spcPct val="100000"/>
              </a:lnSpc>
              <a:buClr>
                <a:srgbClr val="000000"/>
              </a:buClr>
              <a:buFont typeface="OpenSymbol"/>
              <a:buAutoNum type="arabicPeriod"/>
            </a:pPr>
            <a:r>
              <a:rPr lang="ru-RU" sz="2000" b="0" strike="noStrike" spc="-1" dirty="0">
                <a:solidFill>
                  <a:srgbClr val="000000"/>
                </a:solidFill>
                <a:latin typeface="Nimbus Roman"/>
              </a:rPr>
              <a:t>Книга учета входящей документации</a:t>
            </a:r>
            <a:endParaRPr lang="ru-RU" sz="2000" b="0" strike="noStrike" spc="-1" dirty="0">
              <a:solidFill>
                <a:srgbClr val="000000"/>
              </a:solidFill>
              <a:latin typeface="Arial"/>
            </a:endParaRPr>
          </a:p>
          <a:p>
            <a:pPr marL="804863" indent="-215900" algn="just" defTabSz="914400">
              <a:lnSpc>
                <a:spcPct val="100000"/>
              </a:lnSpc>
              <a:buClr>
                <a:srgbClr val="000000"/>
              </a:buClr>
              <a:buFont typeface="OpenSymbol"/>
              <a:buAutoNum type="arabicPeriod"/>
            </a:pPr>
            <a:r>
              <a:rPr lang="ru-RU" sz="2000" b="0" strike="noStrike" spc="-1" dirty="0">
                <a:solidFill>
                  <a:srgbClr val="000000"/>
                </a:solidFill>
                <a:latin typeface="Nimbus Roman"/>
              </a:rPr>
              <a:t>Книга учета исходящей документации </a:t>
            </a:r>
            <a:endParaRPr lang="ru-RU" sz="2000" b="0" strike="noStrike" spc="-1" dirty="0">
              <a:solidFill>
                <a:srgbClr val="000000"/>
              </a:solidFill>
              <a:latin typeface="Arial"/>
            </a:endParaRPr>
          </a:p>
          <a:p>
            <a:pPr marL="804863" indent="-215900" algn="just" defTabSz="914400">
              <a:lnSpc>
                <a:spcPct val="100000"/>
              </a:lnSpc>
              <a:buClr>
                <a:srgbClr val="000000"/>
              </a:buClr>
              <a:buFont typeface="OpenSymbol"/>
              <a:buAutoNum type="arabicPeriod"/>
            </a:pPr>
            <a:r>
              <a:rPr lang="ru-RU" sz="2000" b="0" strike="noStrike" spc="-1" dirty="0">
                <a:solidFill>
                  <a:srgbClr val="000000"/>
                </a:solidFill>
                <a:latin typeface="Nimbus Roman"/>
              </a:rPr>
              <a:t>Книга учета обращений граждан</a:t>
            </a:r>
            <a:endParaRPr lang="ru-RU" sz="2000" b="0" strike="noStrike" spc="-1" dirty="0">
              <a:solidFill>
                <a:srgbClr val="000000"/>
              </a:solidFill>
              <a:latin typeface="Arial"/>
            </a:endParaRPr>
          </a:p>
          <a:p>
            <a:pPr marL="804863" indent="-215900" algn="just" defTabSz="914400">
              <a:lnSpc>
                <a:spcPct val="100000"/>
              </a:lnSpc>
              <a:buClr>
                <a:srgbClr val="000000"/>
              </a:buClr>
              <a:buFont typeface="OpenSymbol"/>
              <a:buAutoNum type="arabicPeriod"/>
            </a:pPr>
            <a:r>
              <a:rPr lang="ru-RU" sz="2000" b="0" strike="noStrike" spc="-1" dirty="0">
                <a:solidFill>
                  <a:srgbClr val="000000"/>
                </a:solidFill>
                <a:latin typeface="Nimbus Roman"/>
              </a:rPr>
              <a:t>План работы на месяц (неделю)</a:t>
            </a:r>
            <a:endParaRPr lang="ru-RU" sz="2000" b="0" strike="noStrike" spc="-1" dirty="0">
              <a:solidFill>
                <a:srgbClr val="000000"/>
              </a:solidFill>
              <a:latin typeface="Arial"/>
            </a:endParaRPr>
          </a:p>
          <a:p>
            <a:pPr marL="804863" indent="-215900" algn="just" defTabSz="914400">
              <a:lnSpc>
                <a:spcPct val="100000"/>
              </a:lnSpc>
              <a:buClr>
                <a:srgbClr val="000000"/>
              </a:buClr>
              <a:buFont typeface="OpenSymbol"/>
              <a:buAutoNum type="arabicPeriod"/>
            </a:pPr>
            <a:r>
              <a:rPr lang="ru-RU" sz="2000" b="0" strike="noStrike" spc="-1" dirty="0">
                <a:solidFill>
                  <a:srgbClr val="000000"/>
                </a:solidFill>
                <a:latin typeface="Nimbus Roman"/>
              </a:rPr>
              <a:t>Приказ и график дежурства администрации, педагогов и классов</a:t>
            </a:r>
            <a:endParaRPr lang="ru-RU" sz="2000" b="0" strike="noStrike" spc="-1" dirty="0">
              <a:solidFill>
                <a:srgbClr val="000000"/>
              </a:solidFill>
              <a:latin typeface="Arial"/>
            </a:endParaRPr>
          </a:p>
          <a:p>
            <a:pPr marL="804863" indent="-215900" algn="just" defTabSz="914400">
              <a:lnSpc>
                <a:spcPct val="100000"/>
              </a:lnSpc>
              <a:buClr>
                <a:srgbClr val="000000"/>
              </a:buClr>
              <a:buFont typeface="OpenSymbol"/>
              <a:buAutoNum type="arabicPeriod"/>
            </a:pPr>
            <a:r>
              <a:rPr lang="ru-RU" sz="2000" b="0" strike="noStrike" spc="-1" dirty="0">
                <a:solidFill>
                  <a:srgbClr val="000000"/>
                </a:solidFill>
                <a:latin typeface="Nimbus Roman"/>
              </a:rPr>
              <a:t>Протоколы планерки администрации</a:t>
            </a:r>
            <a:endParaRPr lang="ru-RU" sz="2000" b="0" strike="noStrike" spc="-1" dirty="0">
              <a:solidFill>
                <a:srgbClr val="000000"/>
              </a:solidFill>
              <a:latin typeface="Arial"/>
            </a:endParaRPr>
          </a:p>
          <a:p>
            <a:pPr marL="804863" indent="-215900" algn="just" defTabSz="914400">
              <a:lnSpc>
                <a:spcPct val="100000"/>
              </a:lnSpc>
              <a:buClr>
                <a:srgbClr val="000000"/>
              </a:buClr>
              <a:buFont typeface="OpenSymbol"/>
              <a:buAutoNum type="arabicPeriod"/>
            </a:pPr>
            <a:r>
              <a:rPr lang="ru-RU" sz="1800" b="0" strike="noStrike" spc="-1" dirty="0">
                <a:solidFill>
                  <a:srgbClr val="000000"/>
                </a:solidFill>
                <a:latin typeface="Nimbus Roman"/>
              </a:rPr>
              <a:t>Протоколы</a:t>
            </a:r>
            <a:r>
              <a:rPr lang="ru-RU" sz="2000" b="0" strike="noStrike" spc="-1" dirty="0">
                <a:solidFill>
                  <a:srgbClr val="000000"/>
                </a:solidFill>
                <a:latin typeface="Nimbus Roman"/>
              </a:rPr>
              <a:t> совещания при директоре</a:t>
            </a:r>
            <a:endParaRPr lang="ru-RU" sz="2000" b="0" strike="noStrike" spc="-1" dirty="0">
              <a:solidFill>
                <a:srgbClr val="000000"/>
              </a:solidFill>
              <a:latin typeface="Arial"/>
            </a:endParaRPr>
          </a:p>
          <a:p>
            <a:pPr marL="804863" indent="-215900" algn="just" defTabSz="914400">
              <a:lnSpc>
                <a:spcPct val="100000"/>
              </a:lnSpc>
              <a:buClr>
                <a:srgbClr val="000000"/>
              </a:buClr>
              <a:buFont typeface="OpenSymbol"/>
              <a:buAutoNum type="arabicPeriod"/>
            </a:pPr>
            <a:r>
              <a:rPr lang="ru-RU" sz="2000" b="0" strike="noStrike" spc="-1" dirty="0">
                <a:solidFill>
                  <a:srgbClr val="000000"/>
                </a:solidFill>
                <a:latin typeface="Nimbus Roman"/>
              </a:rPr>
              <a:t>План УВР</a:t>
            </a:r>
            <a:endParaRPr lang="ru-RU" sz="2000" b="0" strike="noStrike" spc="-1" dirty="0">
              <a:solidFill>
                <a:srgbClr val="000000"/>
              </a:solidFill>
              <a:latin typeface="Arial"/>
            </a:endParaRPr>
          </a:p>
          <a:p>
            <a:pPr algn="just" defTabSz="914400">
              <a:lnSpc>
                <a:spcPct val="100000"/>
              </a:lnSpc>
            </a:pPr>
            <a:endParaRPr lang="ru-RU" sz="1800" b="0" strike="noStrike" spc="-1" dirty="0">
              <a:solidFill>
                <a:srgbClr val="000000"/>
              </a:solidFill>
              <a:latin typeface="Arial"/>
            </a:endParaRPr>
          </a:p>
          <a:p>
            <a:pPr marL="342900" indent="-342900" defTabSz="914400">
              <a:lnSpc>
                <a:spcPct val="100000"/>
              </a:lnSpc>
              <a:buClr>
                <a:srgbClr val="000000"/>
              </a:buClr>
              <a:buFont typeface="Arial" panose="020B0604020202020204" pitchFamily="34" charset="0"/>
              <a:buChar char="•"/>
            </a:pPr>
            <a:r>
              <a:rPr lang="ru-RU" sz="2000" b="1" u="sng" strike="noStrike" spc="-1" dirty="0">
                <a:solidFill>
                  <a:srgbClr val="000000"/>
                </a:solidFill>
                <a:uFillTx/>
                <a:latin typeface="Nimbus Roman"/>
              </a:rPr>
              <a:t>Прием и движение обучающихся:</a:t>
            </a:r>
            <a:endParaRPr lang="ru-RU" sz="2000" b="0" strike="noStrike" spc="-1" dirty="0">
              <a:solidFill>
                <a:srgbClr val="000000"/>
              </a:solidFill>
              <a:latin typeface="Arial"/>
            </a:endParaRPr>
          </a:p>
          <a:p>
            <a:pPr marL="804863" indent="-268288" algn="just" defTabSz="914400">
              <a:lnSpc>
                <a:spcPct val="100000"/>
              </a:lnSpc>
            </a:pPr>
            <a:r>
              <a:rPr lang="ru-RU" sz="2000" b="0" strike="noStrike" spc="-1" dirty="0">
                <a:solidFill>
                  <a:srgbClr val="000000"/>
                </a:solidFill>
                <a:latin typeface="Nimbus Roman"/>
              </a:rPr>
              <a:t>1. Книга приказов по движению обучающихся (прием и отчисление 1-11 классов)</a:t>
            </a:r>
            <a:endParaRPr lang="ru-RU" sz="2000" b="0" strike="noStrike" spc="-1" dirty="0">
              <a:solidFill>
                <a:srgbClr val="000000"/>
              </a:solidFill>
              <a:latin typeface="Arial"/>
            </a:endParaRPr>
          </a:p>
          <a:p>
            <a:pPr marL="804863" indent="-268288" algn="just" defTabSz="914400">
              <a:lnSpc>
                <a:spcPct val="100000"/>
              </a:lnSpc>
            </a:pPr>
            <a:r>
              <a:rPr lang="ru-RU" sz="2000" b="0" strike="noStrike" spc="-1" dirty="0">
                <a:solidFill>
                  <a:srgbClr val="000000"/>
                </a:solidFill>
                <a:latin typeface="Nimbus Roman"/>
              </a:rPr>
              <a:t>2. Алфавитная книга</a:t>
            </a:r>
            <a:endParaRPr lang="ru-RU" sz="2000" b="0" strike="noStrike" spc="-1" dirty="0">
              <a:solidFill>
                <a:srgbClr val="000000"/>
              </a:solidFill>
              <a:latin typeface="Arial"/>
            </a:endParaRPr>
          </a:p>
          <a:p>
            <a:pPr marL="804863" indent="-268288" algn="just" defTabSz="914400">
              <a:lnSpc>
                <a:spcPct val="100000"/>
              </a:lnSpc>
            </a:pPr>
            <a:r>
              <a:rPr lang="ru-RU" sz="2000" b="0" strike="noStrike" spc="-1" dirty="0">
                <a:solidFill>
                  <a:srgbClr val="000000"/>
                </a:solidFill>
                <a:latin typeface="Nimbus Roman"/>
              </a:rPr>
              <a:t>3. Личные дела обучающихся</a:t>
            </a:r>
            <a:endParaRPr lang="ru-RU" sz="2000" b="0" strike="noStrike" spc="-1" dirty="0">
              <a:solidFill>
                <a:srgbClr val="000000"/>
              </a:solidFill>
              <a:latin typeface="Arial"/>
            </a:endParaRPr>
          </a:p>
          <a:p>
            <a:pPr marL="804863" indent="-268288" algn="just" defTabSz="914400">
              <a:lnSpc>
                <a:spcPct val="100000"/>
              </a:lnSpc>
            </a:pPr>
            <a:r>
              <a:rPr lang="ru-RU" sz="2000" b="0" strike="noStrike" spc="-1" dirty="0">
                <a:solidFill>
                  <a:srgbClr val="000000"/>
                </a:solidFill>
                <a:latin typeface="Nimbus Roman"/>
              </a:rPr>
              <a:t>4. Журнал учета заявлений при поступлении в 1 класс</a:t>
            </a:r>
            <a:endParaRPr lang="ru-RU" sz="2000" b="0" strike="noStrike" spc="-1" dirty="0">
              <a:solidFill>
                <a:srgbClr val="000000"/>
              </a:solidFill>
              <a:latin typeface="Arial"/>
            </a:endParaRPr>
          </a:p>
          <a:p>
            <a:pPr marL="804863" indent="-268288" algn="just" defTabSz="914400">
              <a:lnSpc>
                <a:spcPct val="100000"/>
              </a:lnSpc>
            </a:pPr>
            <a:r>
              <a:rPr lang="ru-RU" sz="2000" b="0" strike="noStrike" spc="-1" dirty="0">
                <a:solidFill>
                  <a:srgbClr val="000000"/>
                </a:solidFill>
                <a:latin typeface="Nimbus Roman"/>
              </a:rPr>
              <a:t>5. Журнал регистрации уведомлений </a:t>
            </a:r>
            <a:endParaRPr lang="ru-RU" sz="20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1" name="Прямоугольник 171"/>
          <p:cNvSpPr/>
          <p:nvPr/>
        </p:nvSpPr>
        <p:spPr>
          <a:xfrm>
            <a:off x="0" y="9939"/>
            <a:ext cx="13439775" cy="609049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defTabSz="914400">
              <a:lnSpc>
                <a:spcPct val="100000"/>
              </a:lnSpc>
              <a:buClr>
                <a:srgbClr val="000000"/>
              </a:buClr>
              <a:buFont typeface="Symbol"/>
              <a:buChar char=""/>
            </a:pPr>
            <a:r>
              <a:rPr lang="ru-RU" b="1" u="sng" strike="noStrike" spc="-1" dirty="0">
                <a:solidFill>
                  <a:srgbClr val="000000"/>
                </a:solidFill>
                <a:uFillTx/>
                <a:latin typeface="Nimbus Roman"/>
              </a:rPr>
              <a:t>Организация образовательного процесса</a:t>
            </a:r>
            <a:r>
              <a:rPr lang="ru-RU" b="1" u="sng" strike="noStrike" spc="-1" dirty="0" smtClean="0">
                <a:solidFill>
                  <a:srgbClr val="000000"/>
                </a:solidFill>
                <a:uFillTx/>
                <a:latin typeface="Nimbus Roman"/>
              </a:rPr>
              <a:t>:</a:t>
            </a:r>
          </a:p>
          <a:p>
            <a:pPr defTabSz="914400">
              <a:lnSpc>
                <a:spcPct val="100000"/>
              </a:lnSpc>
              <a:buClr>
                <a:srgbClr val="000000"/>
              </a:buClr>
            </a:pPr>
            <a:endParaRPr lang="ru-RU" sz="1050" b="0" strike="noStrike" spc="-1" dirty="0">
              <a:solidFill>
                <a:srgbClr val="000000"/>
              </a:solidFill>
              <a:latin typeface="Arial"/>
            </a:endParaRPr>
          </a:p>
          <a:p>
            <a:pPr marL="893763" indent="-215900" algn="just" defTabSz="914400">
              <a:lnSpc>
                <a:spcPct val="100000"/>
              </a:lnSpc>
              <a:buClr>
                <a:srgbClr val="000000"/>
              </a:buClr>
              <a:buFont typeface="OpenSymbol"/>
              <a:buAutoNum type="arabicPeriod"/>
            </a:pPr>
            <a:r>
              <a:rPr lang="ru-RU" b="0" strike="noStrike" spc="-1" dirty="0">
                <a:solidFill>
                  <a:srgbClr val="000000"/>
                </a:solidFill>
                <a:latin typeface="Nimbus Roman"/>
              </a:rPr>
              <a:t>Учебные планы</a:t>
            </a:r>
            <a:endParaRPr lang="ru-RU" b="0" strike="noStrike" spc="-1" dirty="0">
              <a:solidFill>
                <a:srgbClr val="000000"/>
              </a:solidFill>
              <a:latin typeface="Arial"/>
            </a:endParaRPr>
          </a:p>
          <a:p>
            <a:pPr marL="893763" indent="-215900" algn="just" defTabSz="914400">
              <a:lnSpc>
                <a:spcPct val="100000"/>
              </a:lnSpc>
              <a:buClr>
                <a:srgbClr val="000000"/>
              </a:buClr>
              <a:buFont typeface="OpenSymbol"/>
              <a:buAutoNum type="arabicPeriod"/>
            </a:pPr>
            <a:r>
              <a:rPr lang="ru-RU" b="0" strike="noStrike" spc="-1" dirty="0">
                <a:solidFill>
                  <a:srgbClr val="000000"/>
                </a:solidFill>
                <a:latin typeface="Nimbus Roman"/>
              </a:rPr>
              <a:t>Расписание уроков</a:t>
            </a:r>
            <a:endParaRPr lang="ru-RU" b="0" strike="noStrike" spc="-1" dirty="0">
              <a:solidFill>
                <a:srgbClr val="000000"/>
              </a:solidFill>
              <a:latin typeface="Arial"/>
            </a:endParaRPr>
          </a:p>
          <a:p>
            <a:pPr marL="893763" indent="-215900" algn="just" defTabSz="914400">
              <a:lnSpc>
                <a:spcPct val="100000"/>
              </a:lnSpc>
              <a:buClr>
                <a:srgbClr val="000000"/>
              </a:buClr>
              <a:buFont typeface="OpenSymbol"/>
              <a:buAutoNum type="arabicPeriod"/>
            </a:pPr>
            <a:r>
              <a:rPr lang="ru-RU" b="0" strike="noStrike" spc="-1" dirty="0">
                <a:solidFill>
                  <a:srgbClr val="000000"/>
                </a:solidFill>
                <a:latin typeface="Nimbus Roman"/>
              </a:rPr>
              <a:t>Характеристика условий реализации ФОП НОО, ФОП ООО, ФОП СОО</a:t>
            </a:r>
            <a:endParaRPr lang="ru-RU" b="0" strike="noStrike" spc="-1" dirty="0">
              <a:solidFill>
                <a:srgbClr val="000000"/>
              </a:solidFill>
              <a:latin typeface="Arial"/>
            </a:endParaRPr>
          </a:p>
          <a:p>
            <a:pPr marL="893763" indent="-215900" algn="just" defTabSz="914400">
              <a:lnSpc>
                <a:spcPct val="100000"/>
              </a:lnSpc>
              <a:buClr>
                <a:srgbClr val="000000"/>
              </a:buClr>
              <a:buFont typeface="OpenSymbol"/>
              <a:buAutoNum type="arabicPeriod"/>
            </a:pPr>
            <a:r>
              <a:rPr lang="ru-RU" b="0" strike="noStrike" spc="-1" dirty="0">
                <a:solidFill>
                  <a:srgbClr val="000000"/>
                </a:solidFill>
                <a:latin typeface="Nimbus Roman"/>
                <a:ea typeface="Tahoma"/>
              </a:rPr>
              <a:t>Система оценки планируемых результатов освоения учебных предметов ФОП НОО, ФОП ООО, ФОП СОО</a:t>
            </a:r>
            <a:endParaRPr lang="ru-RU" b="0" strike="noStrike" spc="-1" dirty="0">
              <a:solidFill>
                <a:srgbClr val="000000"/>
              </a:solidFill>
              <a:latin typeface="Arial"/>
            </a:endParaRPr>
          </a:p>
          <a:p>
            <a:pPr marL="893763" indent="-215900" algn="just" defTabSz="914400">
              <a:lnSpc>
                <a:spcPct val="100000"/>
              </a:lnSpc>
              <a:buClr>
                <a:srgbClr val="000000"/>
              </a:buClr>
              <a:buFont typeface="OpenSymbol"/>
              <a:buAutoNum type="arabicPeriod"/>
            </a:pPr>
            <a:r>
              <a:rPr lang="ru-RU" b="0" strike="noStrike" spc="-1" dirty="0">
                <a:solidFill>
                  <a:srgbClr val="000000"/>
                </a:solidFill>
                <a:latin typeface="Nimbus Roman"/>
                <a:ea typeface="Tahoma"/>
              </a:rPr>
              <a:t>Календарный учебный график НОО, ООО, СОО</a:t>
            </a:r>
            <a:endParaRPr lang="ru-RU" b="0" strike="noStrike" spc="-1" dirty="0">
              <a:solidFill>
                <a:srgbClr val="000000"/>
              </a:solidFill>
              <a:latin typeface="Arial"/>
            </a:endParaRPr>
          </a:p>
          <a:p>
            <a:pPr marL="893763" indent="-215900" algn="just" defTabSz="914400">
              <a:lnSpc>
                <a:spcPct val="100000"/>
              </a:lnSpc>
              <a:buClr>
                <a:srgbClr val="000000"/>
              </a:buClr>
              <a:buFont typeface="OpenSymbol"/>
              <a:buAutoNum type="arabicPeriod"/>
            </a:pPr>
            <a:r>
              <a:rPr lang="ru-RU" b="0" strike="noStrike" spc="-1" dirty="0">
                <a:solidFill>
                  <a:srgbClr val="000000"/>
                </a:solidFill>
                <a:latin typeface="Nimbus Roman"/>
                <a:ea typeface="Tahoma"/>
              </a:rPr>
              <a:t>Рабочие программы по предметам (КТП) НОО, ООО, СОО</a:t>
            </a:r>
            <a:endParaRPr lang="ru-RU" b="0" strike="noStrike" spc="-1" dirty="0">
              <a:solidFill>
                <a:srgbClr val="000000"/>
              </a:solidFill>
              <a:latin typeface="Arial"/>
            </a:endParaRPr>
          </a:p>
          <a:p>
            <a:pPr marL="893763" indent="-215900" algn="just" defTabSz="914400">
              <a:lnSpc>
                <a:spcPct val="100000"/>
              </a:lnSpc>
              <a:buClr>
                <a:srgbClr val="000000"/>
              </a:buClr>
              <a:buFont typeface="OpenSymbol"/>
              <a:buAutoNum type="arabicPeriod"/>
            </a:pPr>
            <a:r>
              <a:rPr lang="ru-RU" b="0" strike="noStrike" spc="-1" dirty="0">
                <a:solidFill>
                  <a:srgbClr val="000000"/>
                </a:solidFill>
                <a:latin typeface="Nimbus Roman"/>
                <a:ea typeface="Tahoma"/>
              </a:rPr>
              <a:t>Рабочие программы учебных курсов согласно учебному плану НОО, ООО, СОО</a:t>
            </a:r>
            <a:endParaRPr lang="ru-RU" b="0" strike="noStrike" spc="-1" dirty="0">
              <a:solidFill>
                <a:srgbClr val="000000"/>
              </a:solidFill>
              <a:latin typeface="Arial"/>
            </a:endParaRPr>
          </a:p>
          <a:p>
            <a:pPr marL="893763" indent="-215900" algn="just" defTabSz="914400">
              <a:lnSpc>
                <a:spcPct val="100000"/>
              </a:lnSpc>
              <a:buClr>
                <a:srgbClr val="000000"/>
              </a:buClr>
              <a:buFont typeface="OpenSymbol"/>
              <a:buAutoNum type="arabicPeriod"/>
            </a:pPr>
            <a:r>
              <a:rPr lang="ru-RU" b="0" strike="noStrike" spc="-1" dirty="0">
                <a:solidFill>
                  <a:srgbClr val="000000"/>
                </a:solidFill>
                <a:latin typeface="Nimbus Roman"/>
                <a:ea typeface="Tahoma"/>
              </a:rPr>
              <a:t>График оценочных процедур НОО, ООО, СОО</a:t>
            </a:r>
            <a:endParaRPr lang="ru-RU" b="0" strike="noStrike" spc="-1" dirty="0">
              <a:solidFill>
                <a:srgbClr val="000000"/>
              </a:solidFill>
              <a:latin typeface="Arial"/>
            </a:endParaRPr>
          </a:p>
          <a:p>
            <a:pPr marL="893763" indent="-215900" algn="just" defTabSz="914400">
              <a:lnSpc>
                <a:spcPct val="100000"/>
              </a:lnSpc>
              <a:buClr>
                <a:srgbClr val="000000"/>
              </a:buClr>
              <a:buFont typeface="OpenSymbol"/>
              <a:buAutoNum type="arabicPeriod"/>
            </a:pPr>
            <a:r>
              <a:rPr lang="ru-RU" b="0" strike="noStrike" spc="-1" dirty="0">
                <a:solidFill>
                  <a:srgbClr val="000000"/>
                </a:solidFill>
                <a:latin typeface="Nimbus Roman"/>
                <a:ea typeface="Tahoma"/>
              </a:rPr>
              <a:t>План внеурочной деятельности НОО, ООО, СОО</a:t>
            </a:r>
            <a:endParaRPr lang="ru-RU" b="0" strike="noStrike" spc="-1" dirty="0">
              <a:solidFill>
                <a:srgbClr val="000000"/>
              </a:solidFill>
              <a:latin typeface="Arial"/>
            </a:endParaRPr>
          </a:p>
          <a:p>
            <a:pPr marL="893763" indent="-215900" algn="just" defTabSz="914400">
              <a:lnSpc>
                <a:spcPct val="100000"/>
              </a:lnSpc>
              <a:buClr>
                <a:srgbClr val="000000"/>
              </a:buClr>
              <a:buFont typeface="OpenSymbol"/>
              <a:buAutoNum type="arabicPeriod"/>
            </a:pPr>
            <a:r>
              <a:rPr lang="ru-RU" b="0" strike="noStrike" spc="-1" dirty="0">
                <a:solidFill>
                  <a:srgbClr val="000000"/>
                </a:solidFill>
                <a:latin typeface="Nimbus Roman"/>
                <a:ea typeface="Tahoma"/>
              </a:rPr>
              <a:t>Рабочие программы по внеурочной деятельности согласно плану внеурочной деятельности НОО, ООО, СОО</a:t>
            </a:r>
            <a:endParaRPr lang="ru-RU" b="0" strike="noStrike" spc="-1" dirty="0">
              <a:solidFill>
                <a:srgbClr val="000000"/>
              </a:solidFill>
              <a:latin typeface="Arial"/>
            </a:endParaRPr>
          </a:p>
          <a:p>
            <a:pPr marL="893763" indent="-215900" algn="just" defTabSz="914400">
              <a:lnSpc>
                <a:spcPct val="100000"/>
              </a:lnSpc>
              <a:buClr>
                <a:srgbClr val="000000"/>
              </a:buClr>
              <a:buFont typeface="OpenSymbol"/>
              <a:buAutoNum type="arabicPeriod"/>
            </a:pPr>
            <a:r>
              <a:rPr lang="ru-RU" b="0" strike="noStrike" spc="-1" dirty="0">
                <a:solidFill>
                  <a:srgbClr val="000000"/>
                </a:solidFill>
                <a:latin typeface="Nimbus Roman"/>
                <a:ea typeface="Tahoma"/>
              </a:rPr>
              <a:t>Расписание внеурочной деятельности</a:t>
            </a:r>
            <a:endParaRPr lang="ru-RU" b="0" strike="noStrike" spc="-1" dirty="0">
              <a:solidFill>
                <a:srgbClr val="000000"/>
              </a:solidFill>
              <a:latin typeface="Arial"/>
            </a:endParaRPr>
          </a:p>
          <a:p>
            <a:pPr marL="893763" indent="-215900" algn="just" defTabSz="914400">
              <a:lnSpc>
                <a:spcPct val="100000"/>
              </a:lnSpc>
              <a:buClr>
                <a:srgbClr val="000000"/>
              </a:buClr>
              <a:buFont typeface="OpenSymbol"/>
              <a:buAutoNum type="arabicPeriod"/>
            </a:pPr>
            <a:r>
              <a:rPr lang="ru-RU" b="0" strike="noStrike" spc="-1" dirty="0">
                <a:solidFill>
                  <a:srgbClr val="000000"/>
                </a:solidFill>
                <a:latin typeface="Nimbus Roman"/>
                <a:ea typeface="Tahoma"/>
              </a:rPr>
              <a:t>Протоколы педсовета</a:t>
            </a:r>
            <a:endParaRPr lang="ru-RU" b="0" strike="noStrike" spc="-1" dirty="0">
              <a:solidFill>
                <a:srgbClr val="000000"/>
              </a:solidFill>
              <a:latin typeface="Arial"/>
            </a:endParaRPr>
          </a:p>
          <a:p>
            <a:pPr marL="893763" indent="-215900" algn="just" defTabSz="914400">
              <a:lnSpc>
                <a:spcPct val="100000"/>
              </a:lnSpc>
              <a:buClr>
                <a:srgbClr val="000000"/>
              </a:buClr>
              <a:buFont typeface="OpenSymbol"/>
              <a:buAutoNum type="arabicPeriod"/>
            </a:pPr>
            <a:r>
              <a:rPr lang="ru-RU" b="0" strike="noStrike" spc="-1" dirty="0">
                <a:solidFill>
                  <a:srgbClr val="000000"/>
                </a:solidFill>
                <a:latin typeface="Nimbus Roman"/>
                <a:ea typeface="Tahoma"/>
              </a:rPr>
              <a:t>Локальные акты</a:t>
            </a:r>
            <a:endParaRPr lang="ru-RU" b="0" strike="noStrike" spc="-1" dirty="0">
              <a:solidFill>
                <a:srgbClr val="000000"/>
              </a:solidFill>
              <a:latin typeface="Arial"/>
            </a:endParaRPr>
          </a:p>
          <a:p>
            <a:pPr marL="893763" indent="-215900" algn="just" defTabSz="914400">
              <a:lnSpc>
                <a:spcPct val="100000"/>
              </a:lnSpc>
              <a:buClr>
                <a:srgbClr val="000000"/>
              </a:buClr>
              <a:buFont typeface="OpenSymbol"/>
              <a:buAutoNum type="arabicPeriod"/>
            </a:pPr>
            <a:r>
              <a:rPr lang="ru-RU" b="0" strike="noStrike" spc="-1" dirty="0">
                <a:solidFill>
                  <a:srgbClr val="000000"/>
                </a:solidFill>
                <a:latin typeface="Nimbus Roman"/>
                <a:ea typeface="Tahoma"/>
              </a:rPr>
              <a:t>Сводные ведомости электронного </a:t>
            </a:r>
            <a:r>
              <a:rPr lang="ru-RU" b="0" strike="noStrike" spc="-1" dirty="0" smtClean="0">
                <a:solidFill>
                  <a:srgbClr val="000000"/>
                </a:solidFill>
                <a:latin typeface="Nimbus Roman"/>
                <a:ea typeface="Tahoma"/>
              </a:rPr>
              <a:t>журнала</a:t>
            </a:r>
          </a:p>
          <a:p>
            <a:pPr marL="677863" algn="just" defTabSz="914400">
              <a:lnSpc>
                <a:spcPct val="100000"/>
              </a:lnSpc>
              <a:buClr>
                <a:srgbClr val="000000"/>
              </a:buClr>
            </a:pPr>
            <a:endParaRPr lang="ru-RU" spc="-1" dirty="0">
              <a:solidFill>
                <a:srgbClr val="000000"/>
              </a:solidFill>
              <a:latin typeface="Arial"/>
            </a:endParaRPr>
          </a:p>
          <a:p>
            <a:pPr marL="216000" indent="-216000">
              <a:spcBef>
                <a:spcPts val="283"/>
              </a:spcBef>
              <a:spcAft>
                <a:spcPts val="283"/>
              </a:spcAft>
              <a:buClr>
                <a:srgbClr val="000000"/>
              </a:buClr>
              <a:buFont typeface="Symbol"/>
              <a:buChar char=""/>
            </a:pPr>
            <a:r>
              <a:rPr lang="ru-RU" b="1" u="sng" spc="-1" dirty="0">
                <a:solidFill>
                  <a:srgbClr val="000000"/>
                </a:solidFill>
                <a:latin typeface="Nimbus Roman"/>
              </a:rPr>
              <a:t>Документы по организации обучения на дому:</a:t>
            </a:r>
            <a:endParaRPr lang="ru-RU" spc="-1" dirty="0">
              <a:solidFill>
                <a:srgbClr val="000000"/>
              </a:solidFill>
            </a:endParaRPr>
          </a:p>
          <a:p>
            <a:pPr marL="715963" indent="-215900" algn="just">
              <a:buClr>
                <a:srgbClr val="000000"/>
              </a:buClr>
              <a:buFont typeface="OpenSymbol"/>
              <a:buAutoNum type="arabicPeriod"/>
            </a:pPr>
            <a:r>
              <a:rPr lang="ru-RU" spc="-1" dirty="0">
                <a:solidFill>
                  <a:srgbClr val="000000"/>
                </a:solidFill>
                <a:latin typeface="Nimbus Roman"/>
                <a:ea typeface="Tahoma"/>
              </a:rPr>
              <a:t>Справка из медицинского учреждения </a:t>
            </a:r>
            <a:endParaRPr lang="ru-RU" spc="-1" dirty="0">
              <a:solidFill>
                <a:srgbClr val="000000"/>
              </a:solidFill>
            </a:endParaRPr>
          </a:p>
          <a:p>
            <a:pPr marL="715963" indent="-215900" algn="just">
              <a:buClr>
                <a:srgbClr val="000000"/>
              </a:buClr>
              <a:buFont typeface="OpenSymbol"/>
              <a:buAutoNum type="arabicPeriod"/>
            </a:pPr>
            <a:r>
              <a:rPr lang="ru-RU" spc="-1" dirty="0">
                <a:solidFill>
                  <a:srgbClr val="000000"/>
                </a:solidFill>
                <a:latin typeface="Nimbus Roman"/>
                <a:ea typeface="Tahoma"/>
              </a:rPr>
              <a:t>Заявление родителей</a:t>
            </a:r>
            <a:endParaRPr lang="ru-RU" spc="-1" dirty="0">
              <a:solidFill>
                <a:srgbClr val="000000"/>
              </a:solidFill>
            </a:endParaRPr>
          </a:p>
          <a:p>
            <a:pPr marL="715963" indent="-215900" algn="just">
              <a:buClr>
                <a:srgbClr val="000000"/>
              </a:buClr>
              <a:buFont typeface="OpenSymbol"/>
              <a:buAutoNum type="arabicPeriod"/>
            </a:pPr>
            <a:r>
              <a:rPr lang="ru-RU" spc="-1" dirty="0">
                <a:solidFill>
                  <a:srgbClr val="000000"/>
                </a:solidFill>
                <a:latin typeface="Nimbus Roman"/>
                <a:ea typeface="Tahoma"/>
              </a:rPr>
              <a:t>Лист согласования с управлением образования</a:t>
            </a:r>
            <a:endParaRPr lang="ru-RU" spc="-1" dirty="0">
              <a:solidFill>
                <a:srgbClr val="000000"/>
              </a:solidFill>
            </a:endParaRPr>
          </a:p>
          <a:p>
            <a:pPr marL="715963" indent="-215900" algn="just">
              <a:buClr>
                <a:srgbClr val="000000"/>
              </a:buClr>
              <a:buFont typeface="OpenSymbol"/>
              <a:buAutoNum type="arabicPeriod"/>
            </a:pPr>
            <a:r>
              <a:rPr lang="ru-RU" spc="-1" dirty="0">
                <a:solidFill>
                  <a:srgbClr val="000000"/>
                </a:solidFill>
                <a:latin typeface="Nimbus Roman"/>
                <a:ea typeface="Tahoma"/>
              </a:rPr>
              <a:t>Договор с родителями </a:t>
            </a:r>
            <a:endParaRPr lang="ru-RU" spc="-1" dirty="0">
              <a:solidFill>
                <a:srgbClr val="000000"/>
              </a:solidFill>
            </a:endParaRPr>
          </a:p>
          <a:p>
            <a:pPr marL="715963" indent="-215900" algn="just">
              <a:buClr>
                <a:srgbClr val="000000"/>
              </a:buClr>
              <a:buFont typeface="OpenSymbol"/>
              <a:buAutoNum type="arabicPeriod"/>
            </a:pPr>
            <a:r>
              <a:rPr lang="ru-RU" spc="-1" dirty="0">
                <a:solidFill>
                  <a:srgbClr val="000000"/>
                </a:solidFill>
                <a:latin typeface="Nimbus Roman"/>
                <a:ea typeface="Tahoma"/>
              </a:rPr>
              <a:t>Учебный план (титульный лист, пояснительная записка, учебный план, формы промежуточной аттестации)</a:t>
            </a:r>
            <a:endParaRPr lang="ru-RU" spc="-1" dirty="0">
              <a:solidFill>
                <a:srgbClr val="000000"/>
              </a:solidFill>
            </a:endParaRPr>
          </a:p>
          <a:p>
            <a:pPr marL="715963" indent="-215900" algn="just">
              <a:buClr>
                <a:srgbClr val="000000"/>
              </a:buClr>
              <a:buFont typeface="OpenSymbol"/>
              <a:buAutoNum type="arabicPeriod"/>
            </a:pPr>
            <a:r>
              <a:rPr lang="ru-RU" spc="-1" dirty="0">
                <a:solidFill>
                  <a:srgbClr val="000000"/>
                </a:solidFill>
                <a:latin typeface="Nimbus Roman"/>
                <a:ea typeface="Tahoma"/>
              </a:rPr>
              <a:t>Расписание (согласованное с родителями)</a:t>
            </a:r>
            <a:endParaRPr lang="ru-RU" spc="-1" dirty="0">
              <a:solidFill>
                <a:srgbClr val="000000"/>
              </a:solidFill>
            </a:endParaRPr>
          </a:p>
          <a:p>
            <a:pPr marL="715963" indent="-215900" algn="just">
              <a:buClr>
                <a:srgbClr val="000000"/>
              </a:buClr>
              <a:buFont typeface="OpenSymbol"/>
              <a:buAutoNum type="arabicPeriod"/>
            </a:pPr>
            <a:r>
              <a:rPr lang="ru-RU" spc="-1" dirty="0">
                <a:solidFill>
                  <a:srgbClr val="000000"/>
                </a:solidFill>
                <a:latin typeface="Nimbus Roman"/>
                <a:ea typeface="Tahoma"/>
              </a:rPr>
              <a:t>КТП по предметам</a:t>
            </a:r>
            <a:endParaRPr lang="ru-RU" spc="-1" dirty="0">
              <a:solidFill>
                <a:srgbClr val="000000"/>
              </a:solidFill>
            </a:endParaRPr>
          </a:p>
          <a:p>
            <a:pPr marL="715963" indent="-215900" algn="just">
              <a:buClr>
                <a:srgbClr val="000000"/>
              </a:buClr>
              <a:buFont typeface="OpenSymbol"/>
              <a:buAutoNum type="arabicPeriod"/>
            </a:pPr>
            <a:r>
              <a:rPr lang="ru-RU" spc="-1" dirty="0">
                <a:solidFill>
                  <a:srgbClr val="000000"/>
                </a:solidFill>
                <a:latin typeface="Nimbus Roman"/>
                <a:ea typeface="Tahoma"/>
              </a:rPr>
              <a:t>Электронный журнал</a:t>
            </a:r>
            <a:endParaRPr lang="ru-RU" spc="-1" dirty="0">
              <a:solidFill>
                <a:srgbClr val="000000"/>
              </a:solidFill>
            </a:endParaRPr>
          </a:p>
          <a:p>
            <a:pPr marL="715963" indent="-215900" algn="just">
              <a:buClr>
                <a:srgbClr val="000000"/>
              </a:buClr>
              <a:buFont typeface="OpenSymbol"/>
              <a:buAutoNum type="arabicPeriod"/>
            </a:pPr>
            <a:r>
              <a:rPr lang="ru-RU" spc="-1" dirty="0">
                <a:solidFill>
                  <a:srgbClr val="000000"/>
                </a:solidFill>
                <a:latin typeface="Nimbus Roman"/>
                <a:ea typeface="Tahoma"/>
              </a:rPr>
              <a:t>Тетрадь учета рабочего времени учителя (должна быть подпись родителей)</a:t>
            </a:r>
          </a:p>
          <a:p>
            <a:pPr marL="677863" algn="just" defTabSz="914400">
              <a:lnSpc>
                <a:spcPct val="100000"/>
              </a:lnSpc>
              <a:buClr>
                <a:srgbClr val="000000"/>
              </a:buClr>
            </a:pPr>
            <a:endParaRPr lang="ru-RU" b="0" strike="noStrike" spc="-1" dirty="0" smtClean="0">
              <a:solidFill>
                <a:srgbClr val="000000"/>
              </a:solidFill>
              <a:latin typeface="Nimbus Roman"/>
              <a:ea typeface="Tahoma"/>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2" name="Прямоугольник 172"/>
          <p:cNvSpPr/>
          <p:nvPr/>
        </p:nvSpPr>
        <p:spPr>
          <a:xfrm>
            <a:off x="1374120" y="10728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endParaRPr lang="ru-RU" sz="1800" b="0" strike="noStrike" spc="-1">
              <a:solidFill>
                <a:srgbClr val="000000"/>
              </a:solidFill>
              <a:latin typeface="Arial"/>
            </a:endParaRPr>
          </a:p>
        </p:txBody>
      </p:sp>
      <p:sp>
        <p:nvSpPr>
          <p:cNvPr id="173" name="Прямоугольник 173"/>
          <p:cNvSpPr/>
          <p:nvPr/>
        </p:nvSpPr>
        <p:spPr>
          <a:xfrm>
            <a:off x="99391" y="0"/>
            <a:ext cx="13340384" cy="640080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500063" algn="just" defTabSz="914400">
              <a:lnSpc>
                <a:spcPct val="100000"/>
              </a:lnSpc>
              <a:buClr>
                <a:srgbClr val="000000"/>
              </a:buClr>
            </a:pPr>
            <a:endParaRPr lang="ru-RU" sz="1000" u="sng" spc="-1" dirty="0">
              <a:solidFill>
                <a:srgbClr val="000000"/>
              </a:solidFill>
              <a:latin typeface="Nimbus Roman"/>
              <a:ea typeface="Tahoma"/>
            </a:endParaRPr>
          </a:p>
          <a:p>
            <a:pPr marL="216000" indent="-216000">
              <a:spcBef>
                <a:spcPts val="283"/>
              </a:spcBef>
              <a:spcAft>
                <a:spcPts val="283"/>
              </a:spcAft>
              <a:buClr>
                <a:srgbClr val="000000"/>
              </a:buClr>
              <a:buFont typeface="Symbol"/>
              <a:buChar char=""/>
            </a:pPr>
            <a:r>
              <a:rPr lang="ru-RU" b="1" u="sng" spc="-1" dirty="0">
                <a:solidFill>
                  <a:srgbClr val="000000"/>
                </a:solidFill>
                <a:latin typeface="Nimbus Roman"/>
              </a:rPr>
              <a:t>Пакет документов на организацию и проведение промежуточной аттестации (по итогам учебного года):</a:t>
            </a:r>
          </a:p>
          <a:p>
            <a:pPr marL="715963" indent="-215900" algn="just">
              <a:buClr>
                <a:srgbClr val="000000"/>
              </a:buClr>
              <a:buFont typeface="OpenSymbol"/>
              <a:buAutoNum type="arabicPeriod"/>
            </a:pPr>
            <a:r>
              <a:rPr lang="ru-RU" spc="-1" dirty="0">
                <a:solidFill>
                  <a:srgbClr val="000000"/>
                </a:solidFill>
                <a:latin typeface="Nimbus Roman"/>
              </a:rPr>
              <a:t>Протокол педсовета (апрель)</a:t>
            </a:r>
            <a:endParaRPr lang="ru-RU" spc="-1" dirty="0">
              <a:solidFill>
                <a:srgbClr val="000000"/>
              </a:solidFill>
            </a:endParaRPr>
          </a:p>
          <a:p>
            <a:pPr marL="715963" indent="-215900" algn="just">
              <a:buClr>
                <a:srgbClr val="000000"/>
              </a:buClr>
              <a:buFont typeface="OpenSymbol"/>
              <a:buAutoNum type="arabicPeriod"/>
            </a:pPr>
            <a:r>
              <a:rPr lang="ru-RU" spc="-1" dirty="0">
                <a:solidFill>
                  <a:srgbClr val="000000"/>
                </a:solidFill>
                <a:latin typeface="Nimbus Roman"/>
              </a:rPr>
              <a:t>Приказ (на основании решения педсовета) </a:t>
            </a:r>
            <a:r>
              <a:rPr lang="ru-RU" spc="-1" dirty="0" smtClean="0">
                <a:solidFill>
                  <a:srgbClr val="000000"/>
                </a:solidFill>
                <a:latin typeface="Nimbus Roman"/>
              </a:rPr>
              <a:t>«</a:t>
            </a:r>
            <a:r>
              <a:rPr lang="ru-RU" spc="-1" dirty="0">
                <a:solidFill>
                  <a:srgbClr val="000000"/>
                </a:solidFill>
                <a:latin typeface="Nimbus Roman"/>
              </a:rPr>
              <a:t>О порядке проведения промежуточной аттестации учащихся 1-11 классов»</a:t>
            </a:r>
            <a:endParaRPr lang="ru-RU" spc="-1" dirty="0">
              <a:solidFill>
                <a:srgbClr val="000000"/>
              </a:solidFill>
            </a:endParaRPr>
          </a:p>
          <a:p>
            <a:pPr marL="715963" indent="-215900" algn="just">
              <a:buClr>
                <a:srgbClr val="000000"/>
              </a:buClr>
              <a:buFont typeface="OpenSymbol"/>
              <a:buAutoNum type="arabicPeriod"/>
            </a:pPr>
            <a:r>
              <a:rPr lang="ru-RU" spc="-1" dirty="0" err="1">
                <a:solidFill>
                  <a:srgbClr val="000000"/>
                </a:solidFill>
                <a:latin typeface="Nimbus Roman"/>
              </a:rPr>
              <a:t>КИМы</a:t>
            </a:r>
            <a:r>
              <a:rPr lang="ru-RU" spc="-1" dirty="0">
                <a:solidFill>
                  <a:srgbClr val="000000"/>
                </a:solidFill>
                <a:latin typeface="Nimbus Roman"/>
              </a:rPr>
              <a:t> (утвержденные директором школы)</a:t>
            </a:r>
            <a:endParaRPr lang="ru-RU" spc="-1" dirty="0">
              <a:solidFill>
                <a:srgbClr val="000000"/>
              </a:solidFill>
            </a:endParaRPr>
          </a:p>
          <a:p>
            <a:pPr marL="715963" indent="-215900" algn="just">
              <a:buClr>
                <a:srgbClr val="000000"/>
              </a:buClr>
              <a:buFont typeface="OpenSymbol"/>
              <a:buAutoNum type="arabicPeriod"/>
            </a:pPr>
            <a:r>
              <a:rPr lang="ru-RU" spc="-1" dirty="0">
                <a:solidFill>
                  <a:srgbClr val="000000"/>
                </a:solidFill>
                <a:latin typeface="Nimbus Roman"/>
              </a:rPr>
              <a:t>Работы учащихся</a:t>
            </a:r>
            <a:endParaRPr lang="ru-RU" spc="-1" dirty="0">
              <a:solidFill>
                <a:srgbClr val="000000"/>
              </a:solidFill>
            </a:endParaRPr>
          </a:p>
          <a:p>
            <a:pPr marL="715963" indent="-215900" algn="just">
              <a:buClr>
                <a:srgbClr val="000000"/>
              </a:buClr>
              <a:buFont typeface="OpenSymbol"/>
              <a:buAutoNum type="arabicPeriod"/>
            </a:pPr>
            <a:r>
              <a:rPr lang="ru-RU" spc="-1" dirty="0">
                <a:solidFill>
                  <a:srgbClr val="000000"/>
                </a:solidFill>
                <a:latin typeface="Nimbus Roman"/>
              </a:rPr>
              <a:t>Анализ работ</a:t>
            </a:r>
            <a:endParaRPr lang="ru-RU" spc="-1" dirty="0">
              <a:solidFill>
                <a:srgbClr val="000000"/>
              </a:solidFill>
            </a:endParaRPr>
          </a:p>
          <a:p>
            <a:pPr marL="715963" indent="-215900" algn="just">
              <a:buClr>
                <a:srgbClr val="000000"/>
              </a:buClr>
              <a:buFont typeface="OpenSymbol"/>
              <a:buAutoNum type="arabicPeriod"/>
            </a:pPr>
            <a:r>
              <a:rPr lang="ru-RU" spc="-1" dirty="0">
                <a:solidFill>
                  <a:srgbClr val="000000"/>
                </a:solidFill>
                <a:latin typeface="Nimbus Roman"/>
              </a:rPr>
              <a:t>Протоколы промежуточной аттестации по предметам</a:t>
            </a:r>
            <a:endParaRPr lang="ru-RU" spc="-1" dirty="0">
              <a:solidFill>
                <a:srgbClr val="000000"/>
              </a:solidFill>
            </a:endParaRPr>
          </a:p>
          <a:p>
            <a:pPr marL="715963" indent="-215900" algn="just">
              <a:buClr>
                <a:srgbClr val="000000"/>
              </a:buClr>
              <a:buFont typeface="OpenSymbol"/>
              <a:buAutoNum type="arabicPeriod"/>
            </a:pPr>
            <a:r>
              <a:rPr lang="ru-RU" spc="-1" dirty="0">
                <a:solidFill>
                  <a:srgbClr val="000000"/>
                </a:solidFill>
                <a:latin typeface="Nimbus Roman"/>
              </a:rPr>
              <a:t>Приказ «Об итогах промежуточной аттестации»</a:t>
            </a:r>
            <a:endParaRPr lang="ru-RU" spc="-1" dirty="0">
              <a:solidFill>
                <a:srgbClr val="000000"/>
              </a:solidFill>
            </a:endParaRPr>
          </a:p>
          <a:p>
            <a:pPr marL="715963" indent="-215900" algn="just">
              <a:buClr>
                <a:srgbClr val="000000"/>
              </a:buClr>
              <a:buFont typeface="OpenSymbol"/>
              <a:buAutoNum type="arabicPeriod"/>
            </a:pPr>
            <a:r>
              <a:rPr lang="ru-RU" spc="-1" dirty="0">
                <a:solidFill>
                  <a:srgbClr val="000000"/>
                </a:solidFill>
                <a:latin typeface="Nimbus Roman"/>
                <a:ea typeface="Tahoma"/>
              </a:rPr>
              <a:t>Протокол педсовета «О переводе учащихся 1-8, 10 классов», Приказ «О допуске учащихся 9,11 классов к ГИА»</a:t>
            </a:r>
            <a:endParaRPr lang="ru-RU" spc="-1" dirty="0">
              <a:solidFill>
                <a:srgbClr val="000000"/>
              </a:solidFill>
            </a:endParaRPr>
          </a:p>
          <a:p>
            <a:pPr marL="715963" indent="-215900" algn="just">
              <a:buClr>
                <a:srgbClr val="000000"/>
              </a:buClr>
              <a:buFont typeface="OpenSymbol"/>
              <a:buAutoNum type="arabicPeriod"/>
            </a:pPr>
            <a:r>
              <a:rPr lang="ru-RU" spc="-1" dirty="0">
                <a:solidFill>
                  <a:srgbClr val="000000"/>
                </a:solidFill>
                <a:latin typeface="Nimbus Roman"/>
                <a:ea typeface="Tahoma"/>
              </a:rPr>
              <a:t>Приказ «О переводе учащихся 1-8, 10 классов»</a:t>
            </a:r>
            <a:endParaRPr lang="ru-RU" spc="-1" dirty="0">
              <a:solidFill>
                <a:srgbClr val="000000"/>
              </a:solidFill>
            </a:endParaRPr>
          </a:p>
          <a:p>
            <a:pPr marL="715963" indent="-215900" algn="just">
              <a:buClr>
                <a:srgbClr val="000000"/>
              </a:buClr>
              <a:buFont typeface="OpenSymbol"/>
              <a:buAutoNum type="arabicPeriod"/>
            </a:pPr>
            <a:r>
              <a:rPr lang="ru-RU" spc="-1" dirty="0">
                <a:solidFill>
                  <a:srgbClr val="000000"/>
                </a:solidFill>
                <a:latin typeface="Nimbus Roman"/>
                <a:ea typeface="Tahoma"/>
              </a:rPr>
              <a:t>Приказ «О допуске учащихся 9,11 классов к ГИА</a:t>
            </a:r>
            <a:r>
              <a:rPr lang="ru-RU" spc="-1" dirty="0" smtClean="0">
                <a:solidFill>
                  <a:srgbClr val="000000"/>
                </a:solidFill>
                <a:latin typeface="Nimbus Roman"/>
                <a:ea typeface="Tahoma"/>
              </a:rPr>
              <a:t>»</a:t>
            </a:r>
          </a:p>
          <a:p>
            <a:pPr marL="500063" algn="just">
              <a:buClr>
                <a:srgbClr val="000000"/>
              </a:buClr>
            </a:pPr>
            <a:endParaRPr lang="ru-RU" spc="-1" dirty="0" smtClean="0">
              <a:solidFill>
                <a:srgbClr val="000000"/>
              </a:solidFill>
              <a:latin typeface="Nimbus Roman"/>
              <a:ea typeface="Tahoma"/>
            </a:endParaRPr>
          </a:p>
          <a:p>
            <a:pPr marL="216000" indent="-216000" algn="just">
              <a:buClr>
                <a:srgbClr val="000000"/>
              </a:buClr>
              <a:buFont typeface="Symbol"/>
              <a:buChar char=""/>
            </a:pPr>
            <a:r>
              <a:rPr lang="ru-RU" b="1" u="sng" spc="-1" dirty="0">
                <a:solidFill>
                  <a:srgbClr val="000000"/>
                </a:solidFill>
                <a:latin typeface="Nimbus Roman"/>
              </a:rPr>
              <a:t>Пакет документов по организации промежуточной аттестации условно переведенных учащихся (сентябрь, октябрь):</a:t>
            </a:r>
            <a:endParaRPr lang="ru-RU" spc="-1" dirty="0">
              <a:solidFill>
                <a:srgbClr val="000000"/>
              </a:solidFill>
            </a:endParaRPr>
          </a:p>
          <a:p>
            <a:pPr marL="715963" indent="-215900" algn="just">
              <a:buClr>
                <a:srgbClr val="000000"/>
              </a:buClr>
              <a:buFont typeface="OpenSymbol"/>
              <a:buAutoNum type="arabicPeriod"/>
            </a:pPr>
            <a:r>
              <a:rPr lang="ru-RU" spc="-1" dirty="0">
                <a:solidFill>
                  <a:srgbClr val="000000"/>
                </a:solidFill>
                <a:latin typeface="Nimbus Roman"/>
              </a:rPr>
              <a:t>Приказ «О проведении промежуточной аттестации условно переведенных по итогам _____ учебного года»</a:t>
            </a:r>
            <a:endParaRPr lang="ru-RU" spc="-1" dirty="0">
              <a:solidFill>
                <a:srgbClr val="000000"/>
              </a:solidFill>
            </a:endParaRPr>
          </a:p>
          <a:p>
            <a:pPr marL="715963" indent="-215900" algn="just">
              <a:buClr>
                <a:srgbClr val="000000"/>
              </a:buClr>
              <a:buFont typeface="OpenSymbol"/>
              <a:buAutoNum type="arabicPeriod"/>
            </a:pPr>
            <a:r>
              <a:rPr lang="ru-RU" spc="-1" dirty="0">
                <a:solidFill>
                  <a:srgbClr val="000000"/>
                </a:solidFill>
                <a:latin typeface="Nimbus Roman"/>
              </a:rPr>
              <a:t>Уведомление родителям</a:t>
            </a:r>
            <a:endParaRPr lang="ru-RU" spc="-1" dirty="0">
              <a:solidFill>
                <a:srgbClr val="000000"/>
              </a:solidFill>
            </a:endParaRPr>
          </a:p>
          <a:p>
            <a:pPr marL="715963" indent="-215900" algn="just">
              <a:buClr>
                <a:srgbClr val="000000"/>
              </a:buClr>
              <a:buFont typeface="OpenSymbol"/>
              <a:buAutoNum type="arabicPeriod"/>
            </a:pPr>
            <a:r>
              <a:rPr lang="ru-RU" spc="-1" dirty="0">
                <a:solidFill>
                  <a:srgbClr val="000000"/>
                </a:solidFill>
                <a:latin typeface="Nimbus Roman"/>
              </a:rPr>
              <a:t>График консультаций и расписание экзаменов (согласованное с родителями)</a:t>
            </a:r>
            <a:endParaRPr lang="ru-RU" spc="-1" dirty="0">
              <a:solidFill>
                <a:srgbClr val="000000"/>
              </a:solidFill>
            </a:endParaRPr>
          </a:p>
          <a:p>
            <a:pPr marL="715963" indent="-215900" algn="just">
              <a:buClr>
                <a:srgbClr val="000000"/>
              </a:buClr>
              <a:buFont typeface="OpenSymbol"/>
              <a:buAutoNum type="arabicPeriod"/>
            </a:pPr>
            <a:r>
              <a:rPr lang="ru-RU" spc="-1" dirty="0" err="1">
                <a:solidFill>
                  <a:srgbClr val="000000"/>
                </a:solidFill>
                <a:latin typeface="Nimbus Roman"/>
              </a:rPr>
              <a:t>КИМы</a:t>
            </a:r>
            <a:endParaRPr lang="ru-RU" spc="-1" dirty="0">
              <a:solidFill>
                <a:srgbClr val="000000"/>
              </a:solidFill>
            </a:endParaRPr>
          </a:p>
          <a:p>
            <a:pPr marL="715963" indent="-215900" algn="just">
              <a:buClr>
                <a:srgbClr val="000000"/>
              </a:buClr>
              <a:buFont typeface="OpenSymbol"/>
              <a:buAutoNum type="arabicPeriod"/>
            </a:pPr>
            <a:r>
              <a:rPr lang="ru-RU" spc="-1" dirty="0">
                <a:solidFill>
                  <a:srgbClr val="000000"/>
                </a:solidFill>
                <a:latin typeface="Nimbus Roman"/>
              </a:rPr>
              <a:t>Работы учащихся</a:t>
            </a:r>
            <a:endParaRPr lang="ru-RU" spc="-1" dirty="0">
              <a:solidFill>
                <a:srgbClr val="000000"/>
              </a:solidFill>
            </a:endParaRPr>
          </a:p>
          <a:p>
            <a:pPr marL="715963" indent="-215900" algn="just">
              <a:buClr>
                <a:srgbClr val="000000"/>
              </a:buClr>
              <a:buFont typeface="OpenSymbol"/>
              <a:buAutoNum type="arabicPeriod"/>
            </a:pPr>
            <a:r>
              <a:rPr lang="ru-RU" spc="-1" dirty="0">
                <a:solidFill>
                  <a:srgbClr val="000000"/>
                </a:solidFill>
                <a:latin typeface="Nimbus Roman"/>
              </a:rPr>
              <a:t>Протоколы промежуточной аттестации по предметам</a:t>
            </a:r>
            <a:endParaRPr lang="ru-RU" spc="-1" dirty="0">
              <a:solidFill>
                <a:srgbClr val="000000"/>
              </a:solidFill>
            </a:endParaRPr>
          </a:p>
          <a:p>
            <a:pPr marL="715963" indent="-215900" algn="just">
              <a:buClr>
                <a:srgbClr val="000000"/>
              </a:buClr>
              <a:buFont typeface="OpenSymbol"/>
              <a:buAutoNum type="arabicPeriod"/>
            </a:pPr>
            <a:r>
              <a:rPr lang="ru-RU" spc="-1" dirty="0">
                <a:solidFill>
                  <a:srgbClr val="000000"/>
                </a:solidFill>
                <a:latin typeface="Nimbus Roman"/>
              </a:rPr>
              <a:t>Акт о неявке (в случае отсутствия без причины)</a:t>
            </a:r>
            <a:endParaRPr lang="ru-RU" spc="-1" dirty="0">
              <a:solidFill>
                <a:srgbClr val="000000"/>
              </a:solidFill>
            </a:endParaRPr>
          </a:p>
          <a:p>
            <a:pPr marL="500063" algn="just">
              <a:buClr>
                <a:srgbClr val="000000"/>
              </a:buClr>
            </a:pPr>
            <a:endParaRPr lang="ru-RU" b="0" strike="noStrike" spc="-1" dirty="0" smtClean="0">
              <a:solidFill>
                <a:srgbClr val="000000"/>
              </a:solidFill>
              <a:latin typeface="Arial"/>
            </a:endParaRPr>
          </a:p>
          <a:p>
            <a:pPr algn="just" defTabSz="914400">
              <a:lnSpc>
                <a:spcPct val="100000"/>
              </a:lnSpc>
            </a:pPr>
            <a:endParaRPr lang="ru-RU" b="0" strike="noStrike" spc="-1" dirty="0" smtClean="0">
              <a:solidFill>
                <a:srgbClr val="000000"/>
              </a:solidFill>
              <a:latin typeface="Arial"/>
            </a:endParaRPr>
          </a:p>
          <a:p>
            <a:pPr marL="179388" algn="ctr">
              <a:buClr>
                <a:srgbClr val="000000"/>
              </a:buClr>
            </a:pPr>
            <a:endParaRPr lang="ru-RU" sz="2000" spc="-1" dirty="0">
              <a:solidFill>
                <a:srgbClr val="000000"/>
              </a:solidFill>
            </a:endParaRPr>
          </a:p>
          <a:p>
            <a:pPr algn="just" defTabSz="914400">
              <a:lnSpc>
                <a:spcPct val="100000"/>
              </a:lnSpc>
            </a:pPr>
            <a:endParaRPr lang="ru-RU" sz="24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0" name="Прямоугольник 179"/>
          <p:cNvSpPr/>
          <p:nvPr/>
        </p:nvSpPr>
        <p:spPr>
          <a:xfrm>
            <a:off x="1374120" y="10728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ru-RU" sz="1800" b="0" strike="noStrike" spc="-1">
              <a:solidFill>
                <a:srgbClr val="000000"/>
              </a:solidFill>
              <a:latin typeface="Arial"/>
            </a:endParaRPr>
          </a:p>
        </p:txBody>
      </p:sp>
      <p:sp>
        <p:nvSpPr>
          <p:cNvPr id="181" name="Прямоугольник 180"/>
          <p:cNvSpPr/>
          <p:nvPr/>
        </p:nvSpPr>
        <p:spPr>
          <a:xfrm>
            <a:off x="338400" y="878400"/>
            <a:ext cx="12760200" cy="125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gn="ctr" defTabSz="914400">
              <a:lnSpc>
                <a:spcPct val="100000"/>
              </a:lnSpc>
              <a:buClr>
                <a:srgbClr val="000000"/>
              </a:buClr>
              <a:buFont typeface="Symbol"/>
              <a:buChar char=""/>
            </a:pPr>
            <a:r>
              <a:rPr lang="ru-RU" sz="2200" b="1" u="sng" strike="noStrike" spc="-1">
                <a:solidFill>
                  <a:srgbClr val="000000"/>
                </a:solidFill>
                <a:uFillTx/>
                <a:latin typeface="Nimbus Roman"/>
              </a:rPr>
              <a:t>Пакет документов по организации и проведению промежуточной аттестации экстернов (семейное обучение, самообразование):</a:t>
            </a:r>
            <a:endParaRPr lang="ru-RU" sz="2200" b="0" strike="noStrike" spc="-1">
              <a:solidFill>
                <a:srgbClr val="000000"/>
              </a:solidFill>
              <a:latin typeface="Arial"/>
            </a:endParaRPr>
          </a:p>
          <a:p>
            <a:pPr algn="ctr" defTabSz="914400">
              <a:lnSpc>
                <a:spcPct val="100000"/>
              </a:lnSpc>
            </a:pPr>
            <a:endParaRPr lang="ru-RU" sz="2200" b="0" strike="noStrike" spc="-1">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Заявление родителей или экстерна (10-11 класс)</a:t>
            </a:r>
            <a:endParaRPr lang="ru-RU" sz="2200" b="0" strike="noStrike" spc="-1">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Приказ «О зачислении экстерна»</a:t>
            </a:r>
            <a:endParaRPr lang="ru-RU" sz="2200" b="0" strike="noStrike" spc="-1">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Приказ «О проведении промежуточной аттестации»</a:t>
            </a:r>
            <a:endParaRPr lang="ru-RU" sz="2200" b="0" strike="noStrike" spc="-1">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График консультаций и расписание экзаменов (согласованное с родителями или экстерном) </a:t>
            </a:r>
            <a:endParaRPr lang="ru-RU" sz="2200" b="0" strike="noStrike" spc="-1">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КИМы</a:t>
            </a:r>
            <a:endParaRPr lang="ru-RU" sz="2200" b="0" strike="noStrike" spc="-1">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Протоколы экзаменов</a:t>
            </a:r>
            <a:endParaRPr lang="ru-RU" sz="2200" b="0" strike="noStrike" spc="-1">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Работы учащихся</a:t>
            </a:r>
            <a:endParaRPr lang="ru-RU" sz="2200" b="0" strike="noStrike" spc="-1">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Справка о прохождении промежуточной аттестации</a:t>
            </a:r>
            <a:endParaRPr lang="ru-RU" sz="2200" b="0" strike="noStrike" spc="-1">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Приказ «Об отчислении экстерна»</a:t>
            </a:r>
            <a:endParaRPr lang="ru-RU" sz="2200" b="0" strike="noStrike" spc="-1">
              <a:solidFill>
                <a:srgbClr val="000000"/>
              </a:solidFill>
              <a:latin typeface="Arial"/>
            </a:endParaRPr>
          </a:p>
          <a:p>
            <a:pPr algn="just" defTabSz="914400">
              <a:lnSpc>
                <a:spcPct val="100000"/>
              </a:lnSpc>
            </a:pPr>
            <a:endParaRPr lang="ru-RU" sz="2200" b="0" strike="noStrike" spc="-1">
              <a:solidFill>
                <a:srgbClr val="000000"/>
              </a:solidFill>
              <a:latin typeface="Arial"/>
            </a:endParaRPr>
          </a:p>
          <a:p>
            <a:pPr algn="just" defTabSz="914400">
              <a:lnSpc>
                <a:spcPct val="100000"/>
              </a:lnSpc>
            </a:pPr>
            <a:endParaRPr lang="ru-RU" sz="2200" b="0" strike="noStrike" spc="-1">
              <a:solidFill>
                <a:srgbClr val="000000"/>
              </a:solidFill>
              <a:latin typeface="Arial"/>
            </a:endParaRPr>
          </a:p>
          <a:p>
            <a:pPr marL="216000" indent="-216000" algn="just" defTabSz="914400">
              <a:lnSpc>
                <a:spcPct val="100000"/>
              </a:lnSpc>
              <a:buClr>
                <a:srgbClr val="000000"/>
              </a:buClr>
              <a:buFont typeface="Symbol"/>
              <a:buChar char=""/>
            </a:pPr>
            <a:r>
              <a:rPr lang="ru-RU" sz="2200" b="1" strike="noStrike" spc="-1">
                <a:solidFill>
                  <a:srgbClr val="000000"/>
                </a:solidFill>
                <a:latin typeface="Nimbus Roman"/>
                <a:ea typeface="Tahoma"/>
              </a:rPr>
              <a:t>УМК по уровням образования</a:t>
            </a:r>
            <a:endParaRPr lang="ru-RU" sz="2200" b="0" strike="noStrike" spc="-1">
              <a:solidFill>
                <a:srgbClr val="000000"/>
              </a:solidFill>
              <a:latin typeface="Arial"/>
            </a:endParaRPr>
          </a:p>
          <a:p>
            <a:pPr marL="216000" indent="-216000" algn="just" defTabSz="914400">
              <a:lnSpc>
                <a:spcPct val="100000"/>
              </a:lnSpc>
              <a:buClr>
                <a:srgbClr val="000000"/>
              </a:buClr>
              <a:buFont typeface="Symbol"/>
              <a:buChar char=""/>
            </a:pPr>
            <a:r>
              <a:rPr lang="ru-RU" sz="2200" b="1" strike="noStrike" spc="-1">
                <a:solidFill>
                  <a:srgbClr val="000000"/>
                </a:solidFill>
                <a:latin typeface="Nimbus Roman"/>
                <a:ea typeface="Tahoma"/>
              </a:rPr>
              <a:t>Расписание ГПД</a:t>
            </a:r>
            <a:endParaRPr lang="ru-RU" sz="2200" b="0" strike="noStrike" spc="-1">
              <a:solidFill>
                <a:srgbClr val="000000"/>
              </a:solidFill>
              <a:latin typeface="Arial"/>
            </a:endParaRPr>
          </a:p>
          <a:p>
            <a:pPr marL="216000" indent="-216000" algn="just" defTabSz="914400">
              <a:lnSpc>
                <a:spcPct val="100000"/>
              </a:lnSpc>
              <a:buClr>
                <a:srgbClr val="000000"/>
              </a:buClr>
              <a:buFont typeface="Symbol"/>
              <a:buChar char=""/>
            </a:pPr>
            <a:r>
              <a:rPr lang="ru-RU" sz="2200" b="1" strike="noStrike" spc="-1">
                <a:solidFill>
                  <a:srgbClr val="000000"/>
                </a:solidFill>
                <a:latin typeface="Nimbus Roman"/>
                <a:ea typeface="Tahoma"/>
              </a:rPr>
              <a:t>Внутришкольный контроль и руководство (приказ, план проверки, справка, приказ по итогам проверки)</a:t>
            </a:r>
            <a:endParaRPr lang="ru-RU" sz="22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2" name="Прямоугольник 181"/>
          <p:cNvSpPr/>
          <p:nvPr/>
        </p:nvSpPr>
        <p:spPr>
          <a:xfrm>
            <a:off x="1374120" y="10728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ru-RU" sz="1800" b="0" strike="noStrike" spc="-1">
              <a:solidFill>
                <a:srgbClr val="000000"/>
              </a:solidFill>
              <a:latin typeface="Arial"/>
            </a:endParaRPr>
          </a:p>
        </p:txBody>
      </p:sp>
      <p:sp>
        <p:nvSpPr>
          <p:cNvPr id="183" name="Прямоугольник 182"/>
          <p:cNvSpPr/>
          <p:nvPr/>
        </p:nvSpPr>
        <p:spPr>
          <a:xfrm>
            <a:off x="462240" y="298800"/>
            <a:ext cx="12659760" cy="125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gn="ctr" defTabSz="914400">
              <a:lnSpc>
                <a:spcPct val="100000"/>
              </a:lnSpc>
              <a:buClr>
                <a:srgbClr val="000000"/>
              </a:buClr>
              <a:buFont typeface="Symbol"/>
              <a:buChar char=""/>
            </a:pPr>
            <a:r>
              <a:rPr lang="ru-RU" sz="2200" b="1" u="sng" strike="noStrike" spc="-1">
                <a:solidFill>
                  <a:srgbClr val="000000"/>
                </a:solidFill>
                <a:uFillTx/>
                <a:latin typeface="Nimbus Roman"/>
              </a:rPr>
              <a:t>Платные образовательные услуги:</a:t>
            </a:r>
            <a:endParaRPr lang="ru-RU" sz="2200" b="0" strike="noStrike" spc="-1">
              <a:solidFill>
                <a:srgbClr val="000000"/>
              </a:solidFill>
              <a:latin typeface="Arial"/>
            </a:endParaRPr>
          </a:p>
          <a:p>
            <a:pPr algn="ctr" defTabSz="914400">
              <a:lnSpc>
                <a:spcPct val="100000"/>
              </a:lnSpc>
            </a:pPr>
            <a:endParaRPr lang="ru-RU" sz="2200" b="0" strike="noStrike" spc="-1">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Учебный план (отдельно на дошкольников и школьников)</a:t>
            </a:r>
            <a:endParaRPr lang="ru-RU" sz="2200" b="0" strike="noStrike" spc="-1">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Заявления родителей</a:t>
            </a:r>
            <a:endParaRPr lang="ru-RU" sz="2200" b="0" strike="noStrike" spc="-1">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Приказ «Об организации платных образовательных услуг»</a:t>
            </a:r>
            <a:endParaRPr lang="ru-RU" sz="2200" b="0" strike="noStrike" spc="-1">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Расписание платных образовательных услуг</a:t>
            </a:r>
            <a:endParaRPr lang="ru-RU" sz="2200" b="0" strike="noStrike" spc="-1">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Рабочие программы по курсам</a:t>
            </a:r>
            <a:endParaRPr lang="ru-RU" sz="2200" b="0" strike="noStrike" spc="-1">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Договора с родителями и учащимися (14 лет)</a:t>
            </a:r>
            <a:endParaRPr lang="ru-RU" sz="2200" b="0" strike="noStrike" spc="-1">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Приказ об утверждении стоимости обучения по каждой образовательной программе</a:t>
            </a:r>
            <a:endParaRPr lang="ru-RU" sz="2200" b="0" strike="noStrike" spc="-1">
              <a:solidFill>
                <a:srgbClr val="000000"/>
              </a:solidFill>
              <a:latin typeface="Arial"/>
            </a:endParaRPr>
          </a:p>
        </p:txBody>
      </p:sp>
      <p:sp>
        <p:nvSpPr>
          <p:cNvPr id="184" name="Прямоугольник 183"/>
          <p:cNvSpPr/>
          <p:nvPr/>
        </p:nvSpPr>
        <p:spPr>
          <a:xfrm>
            <a:off x="462240" y="3724200"/>
            <a:ext cx="12247920" cy="125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gn="ctr" defTabSz="914400">
              <a:lnSpc>
                <a:spcPct val="100000"/>
              </a:lnSpc>
              <a:buClr>
                <a:srgbClr val="000000"/>
              </a:buClr>
              <a:buFont typeface="Symbol"/>
              <a:buChar char=""/>
            </a:pPr>
            <a:r>
              <a:rPr lang="ru-RU" sz="2200" b="1" u="sng" strike="noStrike" spc="-1">
                <a:solidFill>
                  <a:srgbClr val="000000"/>
                </a:solidFill>
                <a:uFillTx/>
                <a:latin typeface="Nimbus Roman"/>
              </a:rPr>
              <a:t>Организация ГИА:</a:t>
            </a:r>
            <a:endParaRPr lang="ru-RU" sz="2200" b="0" strike="noStrike" spc="-1">
              <a:solidFill>
                <a:srgbClr val="000000"/>
              </a:solidFill>
              <a:latin typeface="Arial"/>
            </a:endParaRPr>
          </a:p>
          <a:p>
            <a:pPr marL="216000" indent="-216000"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Книги выдачи аттестатов 9, 11 классы</a:t>
            </a:r>
            <a:endParaRPr lang="ru-RU" sz="2200" b="0" strike="noStrike" spc="-1">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Аттестаты обучающихся 10-11 классов за 9 класс</a:t>
            </a:r>
            <a:endParaRPr lang="ru-RU" sz="2200" b="0" strike="noStrike" spc="-1">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Протоколы ОГЭ по предметам за три года, прошитые и заверенные подписью директора и печатью</a:t>
            </a:r>
            <a:endParaRPr lang="ru-RU" sz="2200" b="0" strike="noStrike" spc="-1">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Протоколы ЕГЭ по предметам за три года, прошитые и заверенные подписью директора и печатью</a:t>
            </a:r>
            <a:endParaRPr lang="ru-RU" sz="2200" b="0" strike="noStrike" spc="-1">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График консультаций обучающихся 9, 11 классов к ГИА по предметам</a:t>
            </a:r>
            <a:endParaRPr lang="ru-RU" sz="2200" b="0" strike="noStrike" spc="-1">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План подготовки учащихся 9, 11 классов к ГИА</a:t>
            </a:r>
            <a:endParaRPr lang="ru-RU" sz="2200" b="0" strike="noStrike" spc="-1">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Приказы по организации ГИА выпускников 9, 11 классов </a:t>
            </a:r>
            <a:endParaRPr lang="ru-RU" sz="2200" b="0" strike="noStrike" spc="-1">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a:solidFill>
                  <a:srgbClr val="000000"/>
                </a:solidFill>
                <a:latin typeface="Nimbus Roman"/>
                <a:ea typeface="Tahoma"/>
              </a:rPr>
              <a:t>Протоколы педсовета и приказ «О допуске к ГИА», «О выдаче аттестатов»</a:t>
            </a:r>
            <a:endParaRPr lang="ru-RU" sz="22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5" name="Прямоугольник 1"/>
          <p:cNvSpPr/>
          <p:nvPr/>
        </p:nvSpPr>
        <p:spPr>
          <a:xfrm>
            <a:off x="1374120" y="107280"/>
            <a:ext cx="10689480" cy="69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ru-RU" sz="1800" b="0" strike="noStrike" spc="-1">
              <a:solidFill>
                <a:srgbClr val="000000"/>
              </a:solidFill>
              <a:latin typeface="Arial"/>
            </a:endParaRPr>
          </a:p>
        </p:txBody>
      </p:sp>
      <p:sp>
        <p:nvSpPr>
          <p:cNvPr id="186" name="Прямоугольник 2"/>
          <p:cNvSpPr/>
          <p:nvPr/>
        </p:nvSpPr>
        <p:spPr>
          <a:xfrm>
            <a:off x="462240" y="298800"/>
            <a:ext cx="12659760" cy="125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gn="ctr" defTabSz="914400">
              <a:lnSpc>
                <a:spcPct val="100000"/>
              </a:lnSpc>
              <a:buClr>
                <a:srgbClr val="000000"/>
              </a:buClr>
              <a:buFont typeface="Symbol"/>
              <a:buChar char=""/>
            </a:pPr>
            <a:r>
              <a:rPr lang="ru-RU" sz="2200" b="1" u="sng" strike="noStrike" spc="-1" dirty="0">
                <a:solidFill>
                  <a:srgbClr val="000000"/>
                </a:solidFill>
                <a:uFillTx/>
                <a:latin typeface="Nimbus Roman"/>
              </a:rPr>
              <a:t>Реализация программы «Одаренные дети»:</a:t>
            </a:r>
            <a:endParaRPr lang="ru-RU" sz="2200" b="0" strike="noStrike" spc="-1" dirty="0">
              <a:solidFill>
                <a:srgbClr val="000000"/>
              </a:solidFill>
              <a:latin typeface="Arial"/>
            </a:endParaRPr>
          </a:p>
          <a:p>
            <a:pPr algn="ctr" defTabSz="914400">
              <a:lnSpc>
                <a:spcPct val="100000"/>
              </a:lnSpc>
            </a:pPr>
            <a:endParaRPr lang="ru-RU" sz="2200" b="0" strike="noStrike" spc="-1" dirty="0">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dirty="0">
                <a:solidFill>
                  <a:srgbClr val="000000"/>
                </a:solidFill>
                <a:latin typeface="Nimbus Roman"/>
                <a:ea typeface="Tahoma"/>
              </a:rPr>
              <a:t>Программа (план) работы с одаренными детьми</a:t>
            </a:r>
            <a:endParaRPr lang="ru-RU" sz="2200" b="0" strike="noStrike" spc="-1" dirty="0">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dirty="0">
                <a:solidFill>
                  <a:srgbClr val="000000"/>
                </a:solidFill>
                <a:latin typeface="Nimbus Roman"/>
                <a:ea typeface="Tahoma"/>
              </a:rPr>
              <a:t>Положение о порядке проведения школьного этапа олимпиад по предметам</a:t>
            </a:r>
            <a:endParaRPr lang="ru-RU" sz="2200" b="0" strike="noStrike" spc="-1" dirty="0">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dirty="0">
                <a:solidFill>
                  <a:srgbClr val="000000"/>
                </a:solidFill>
                <a:latin typeface="Nimbus Roman"/>
                <a:ea typeface="Tahoma"/>
              </a:rPr>
              <a:t>Нормативные документы </a:t>
            </a:r>
            <a:r>
              <a:rPr lang="ru-RU" sz="2200" b="0" strike="noStrike" spc="-1" dirty="0" err="1">
                <a:solidFill>
                  <a:srgbClr val="000000"/>
                </a:solidFill>
                <a:latin typeface="Nimbus Roman"/>
                <a:ea typeface="Tahoma"/>
              </a:rPr>
              <a:t>МоиН</a:t>
            </a:r>
            <a:r>
              <a:rPr lang="ru-RU" sz="2200" b="0" strike="noStrike" spc="-1" dirty="0">
                <a:solidFill>
                  <a:srgbClr val="000000"/>
                </a:solidFill>
                <a:latin typeface="Nimbus Roman"/>
                <a:ea typeface="Tahoma"/>
              </a:rPr>
              <a:t> РТ, Управления образования, школы</a:t>
            </a:r>
            <a:endParaRPr lang="ru-RU" sz="2200" b="0" strike="noStrike" spc="-1" dirty="0">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dirty="0">
                <a:solidFill>
                  <a:srgbClr val="000000"/>
                </a:solidFill>
                <a:latin typeface="Nimbus Roman"/>
                <a:ea typeface="Tahoma"/>
              </a:rPr>
              <a:t>Протоколы олимпиад школьного этапа по предметам</a:t>
            </a:r>
            <a:endParaRPr lang="ru-RU" sz="2200" b="0" strike="noStrike" spc="-1" dirty="0">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dirty="0">
                <a:solidFill>
                  <a:srgbClr val="000000"/>
                </a:solidFill>
                <a:latin typeface="Nimbus Roman"/>
                <a:ea typeface="Tahoma"/>
              </a:rPr>
              <a:t>Протоколы олимпиад муниципального этапа олимпиад по предметам</a:t>
            </a:r>
            <a:endParaRPr lang="ru-RU" sz="2200" b="0" strike="noStrike" spc="-1" dirty="0">
              <a:solidFill>
                <a:srgbClr val="000000"/>
              </a:solidFill>
              <a:latin typeface="Arial"/>
            </a:endParaRPr>
          </a:p>
          <a:p>
            <a:pPr marL="216000" indent="-216000" algn="just" defTabSz="914400">
              <a:lnSpc>
                <a:spcPct val="100000"/>
              </a:lnSpc>
              <a:buClr>
                <a:srgbClr val="000000"/>
              </a:buClr>
              <a:buFont typeface="OpenSymbol"/>
              <a:buAutoNum type="arabicPeriod"/>
            </a:pPr>
            <a:r>
              <a:rPr lang="ru-RU" sz="2200" b="0" strike="noStrike" spc="-1" dirty="0">
                <a:solidFill>
                  <a:srgbClr val="000000"/>
                </a:solidFill>
                <a:latin typeface="Nimbus Roman"/>
                <a:ea typeface="Tahoma"/>
              </a:rPr>
              <a:t>Анализ  и приказы по результатам школьного этапа, муниципального этапа</a:t>
            </a:r>
            <a:endParaRPr lang="ru-RU" sz="2200" b="0" strike="noStrike" spc="-1" dirty="0">
              <a:solidFill>
                <a:srgbClr val="000000"/>
              </a:solidFill>
              <a:latin typeface="Arial"/>
            </a:endParaRPr>
          </a:p>
        </p:txBody>
      </p:sp>
      <p:sp>
        <p:nvSpPr>
          <p:cNvPr id="2" name="TextBox 1"/>
          <p:cNvSpPr txBox="1"/>
          <p:nvPr/>
        </p:nvSpPr>
        <p:spPr>
          <a:xfrm>
            <a:off x="536713" y="4651513"/>
            <a:ext cx="5973417" cy="523220"/>
          </a:xfrm>
          <a:prstGeom prst="rect">
            <a:avLst/>
          </a:prstGeom>
          <a:noFill/>
        </p:spPr>
        <p:txBody>
          <a:bodyPr wrap="square" rtlCol="0">
            <a:spAutoFit/>
          </a:bodyPr>
          <a:lstStyle/>
          <a:p>
            <a:r>
              <a:rPr lang="ru-RU" sz="1400" dirty="0" smtClean="0"/>
              <a:t>Хайруллина А.С. </a:t>
            </a:r>
          </a:p>
          <a:p>
            <a:r>
              <a:rPr lang="ru-RU" sz="1400" dirty="0" smtClean="0"/>
              <a:t>30-57-37</a:t>
            </a:r>
            <a:endParaRPr lang="ru-RU" sz="14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theme/theme1.xml><?xml version="1.0" encoding="utf-8"?>
<a:theme xmlns:a="http://schemas.openxmlformats.org/drawingml/2006/main" name="Office Theme">
  <a:themeElements>
    <a:clrScheme name="New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Arial" panose="020F0302020204030204"/>
        <a:ea typeface=""/>
        <a:cs typeface=""/>
      </a:majorFont>
      <a:minorFont>
        <a:latin typeface="Arial"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Theme">
  <a:themeElements>
    <a:clrScheme name="New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Arial" panose="020F0302020204030204"/>
        <a:ea typeface=""/>
        <a:cs typeface=""/>
      </a:majorFont>
      <a:minorFont>
        <a:latin typeface="Arial"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3.xml><?xml version="1.0" encoding="utf-8"?>
<a:theme xmlns:a="http://schemas.openxmlformats.org/drawingml/2006/main" name="Office Theme">
  <a:themeElements>
    <a:clrScheme name="New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Arial" panose="020F0302020204030204"/>
        <a:ea typeface=""/>
        <a:cs typeface=""/>
      </a:majorFont>
      <a:minorFont>
        <a:latin typeface="Arial"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4.xml><?xml version="1.0" encoding="utf-8"?>
<a:theme xmlns:a="http://schemas.openxmlformats.org/drawingml/2006/main" name="Office Theme">
  <a:themeElements>
    <a:clrScheme name="New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Arial" panose="020F0302020204030204"/>
        <a:ea typeface=""/>
        <a:cs typeface=""/>
      </a:majorFont>
      <a:minorFont>
        <a:latin typeface="Arial"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5.xml><?xml version="1.0" encoding="utf-8"?>
<a:theme xmlns:a="http://schemas.openxmlformats.org/drawingml/2006/main" name="Office Theme">
  <a:themeElements>
    <a:clrScheme name="New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Arial" panose="020F0302020204030204"/>
        <a:ea typeface=""/>
        <a:cs typeface=""/>
      </a:majorFont>
      <a:minorFont>
        <a:latin typeface="Arial"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6.xml><?xml version="1.0" encoding="utf-8"?>
<a:theme xmlns:a="http://schemas.openxmlformats.org/drawingml/2006/main" name="Office Theme">
  <a:themeElements>
    <a:clrScheme name="New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Arial" panose="020F0302020204030204"/>
        <a:ea typeface=""/>
        <a:cs typeface=""/>
      </a:majorFont>
      <a:minorFont>
        <a:latin typeface="Arial"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7.xml><?xml version="1.0" encoding="utf-8"?>
<a:theme xmlns:a="http://schemas.openxmlformats.org/drawingml/2006/main" name="Office Theme">
  <a:themeElements>
    <a:clrScheme name="New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Arial" panose="020F0302020204030204"/>
        <a:ea typeface=""/>
        <a:cs typeface=""/>
      </a:majorFont>
      <a:minorFont>
        <a:latin typeface="Arial"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8.xml><?xml version="1.0" encoding="utf-8"?>
<a:theme xmlns:a="http://schemas.openxmlformats.org/drawingml/2006/main" name="Office Theme">
  <a:themeElements>
    <a:clrScheme name="New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Arial" panose="020F0302020204030204"/>
        <a:ea typeface=""/>
        <a:cs typeface=""/>
      </a:majorFont>
      <a:minorFont>
        <a:latin typeface="Arial"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9.xml><?xml version="1.0" encoding="utf-8"?>
<a:theme xmlns:a="http://schemas.openxmlformats.org/drawingml/2006/main" name="Office Theme">
  <a:themeElements>
    <a:clrScheme name="New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Arial" panose="020F0302020204030204"/>
        <a:ea typeface=""/>
        <a:cs typeface=""/>
      </a:majorFont>
      <a:minorFont>
        <a:latin typeface="Arial"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10.xml><?xml version="1.0" encoding="utf-8"?>
<a:theme xmlns:a="http://schemas.openxmlformats.org/drawingml/2006/main" name="Office Theme">
  <a:themeElements>
    <a:clrScheme name="New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Arial" panose="020F0302020204030204"/>
        <a:ea typeface=""/>
        <a:cs typeface=""/>
      </a:majorFont>
      <a:minorFont>
        <a:latin typeface="Arial"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11.xml><?xml version="1.0" encoding="utf-8"?>
<a:theme xmlns:a="http://schemas.openxmlformats.org/drawingml/2006/main" name="Office Theme">
  <a:themeElements>
    <a:clrScheme name="New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Arial" panose="020F0302020204030204"/>
        <a:ea typeface=""/>
        <a:cs typeface=""/>
      </a:majorFont>
      <a:minorFont>
        <a:latin typeface="Arial"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12.xml><?xml version="1.0" encoding="utf-8"?>
<a:theme xmlns:a="http://schemas.openxmlformats.org/drawingml/2006/main" name="Office Theme">
  <a:themeElements>
    <a:clrScheme name="New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Arial" panose="020F0302020204030204"/>
        <a:ea typeface=""/>
        <a:cs typeface=""/>
      </a:majorFont>
      <a:minorFont>
        <a:latin typeface="Arial"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13.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2635</TotalTime>
  <Words>8044</Words>
  <Application>Microsoft Office PowerPoint</Application>
  <PresentationFormat>Произвольный</PresentationFormat>
  <Paragraphs>946</Paragraphs>
  <Slides>62</Slides>
  <Notes>1</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12</vt:i4>
      </vt:variant>
      <vt:variant>
        <vt:lpstr>Заголовки слайдов</vt:lpstr>
      </vt:variant>
      <vt:variant>
        <vt:i4>62</vt:i4>
      </vt:variant>
    </vt:vector>
  </HeadingPairs>
  <TitlesOfParts>
    <vt:vector size="82" baseType="lpstr">
      <vt:lpstr>Arial</vt:lpstr>
      <vt:lpstr>DejaVu Sans</vt:lpstr>
      <vt:lpstr>Nimbus Roman</vt:lpstr>
      <vt:lpstr>OpenSymbol</vt:lpstr>
      <vt:lpstr>Symbol</vt:lpstr>
      <vt:lpstr>Tahoma</vt:lpstr>
      <vt:lpstr>Times New Roman</vt:lpstr>
      <vt:lpstr>Wingdings</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
  <dc:creator/>
  <dc:description/>
  <cp:lastModifiedBy>Admin</cp:lastModifiedBy>
  <cp:revision>54</cp:revision>
  <dcterms:created xsi:type="dcterms:W3CDTF">2012-12-03T06:56:55Z</dcterms:created>
  <dcterms:modified xsi:type="dcterms:W3CDTF">2025-03-07T07:44:36Z</dcterms:modified>
  <dc:language>ru-RU</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vt:i4>
  </property>
  <property fmtid="{D5CDD505-2E9C-101B-9397-08002B2CF9AE}" pid="3" name="PresentationFormat">
    <vt:lpwstr>Произвольный</vt:lpwstr>
  </property>
  <property fmtid="{D5CDD505-2E9C-101B-9397-08002B2CF9AE}" pid="4" name="Slides">
    <vt:i4>64</vt:i4>
  </property>
</Properties>
</file>